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9" r:id="rId43"/>
    <p:sldId id="300" r:id="rId44"/>
    <p:sldId id="301" r:id="rId45"/>
    <p:sldId id="304" r:id="rId46"/>
    <p:sldId id="305" r:id="rId47"/>
  </p:sldIdLst>
  <p:sldSz cx="9144000" cy="5143500" type="screen16x9"/>
  <p:notesSz cx="6858000" cy="9144000"/>
  <p:embeddedFontLst>
    <p:embeddedFont>
      <p:font typeface="Source Sans Pro" panose="020B0604020202020204" charset="0"/>
      <p:regular r:id="rId49"/>
      <p:bold r:id="rId50"/>
      <p:italic r:id="rId51"/>
      <p:boldItalic r:id="rId52"/>
    </p:embeddedFon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Raleway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2DD523-F3ED-42B5-B88F-508E80BE051C}">
  <a:tblStyle styleId="{852DD523-F3ED-42B5-B88F-508E80BE05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FF"/>
                </a:solidFill>
              </a:rPr>
              <a:t>PRESENTATION NEEDS TO LAST 20 MINUTES, EVERYONE'S PART NEEDS TO BE EQUAL IN TIME (AND ~maybe~ SLIDES)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208ddf779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208ddf779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9562c256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9562c256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21f5b0c03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21f5b0c03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9562c256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9562c256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1f28d256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1f28d256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6103b667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6103b667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20c5b5e28_2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20c5b5e28_2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20c5b5e2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20c5b5e2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210f2e554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210f2e554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210f2e554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210f2e554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208ddf779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208ddf779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1f28d256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1f28d256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9562c256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9562c256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1f28d256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1f28d256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1f28d256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1f28d256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20c5b5e28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20c5b5e28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420a5d0f9d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420a5d0f9d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20a5d0f9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20a5d0f9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420a5d0f9d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420a5d0f9d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20c5b5e28_3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20c5b5e28_3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main requirements for the project is safety, so we wanted to add another layer of safety through an emergency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420c5b5e28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420c5b5e28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213212a58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213212a58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420c5b5e28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420c5b5e28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20c5b5e28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420c5b5e28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20a5d0f9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420a5d0f9d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42154d229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42154d229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42154d229d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42154d229d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420c5b5e2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420c5b5e2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significant states to implement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42154d229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42154d229d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46103b667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46103b667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4847c72114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4847c72114_7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41ee5f57a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41ee5f57a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208ddf779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208ddf779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420a5d0f9d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420a5d0f9d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42154d229d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42154d229d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4847c72114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4847c72114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1ee5f57a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1ee5f57a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420a5d0f9d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420a5d0f9d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495390e4f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495390e4f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FF"/>
                </a:solidFill>
              </a:rPr>
              <a:t>PRESENTATION NEEDS TO LAST 20 MINUTES, EVERYONE'S PART NEEDS TO BE EQUAL IN TIME (AND ~maybe~ SLIDES)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420c5b5e28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420c5b5e28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FF"/>
                </a:solidFill>
              </a:rPr>
              <a:t>PRESENTATION NEEDS TO LAST 20 MINUTES, EVERYONE'S PART NEEDS TO BE EQUAL IN TIME (AND ~maybe~ SLIDES)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208ddf779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208ddf779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20c5b5e28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20c5b5e28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208ddf779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208ddf779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210f2e55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210f2e554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20a5d0f9d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20a5d0f9d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</a:rPr>
              <a:t>PRESENTATION NEED TO LAST 20 MINUTES, EVERYONE'S PART NEED TO BE EQUAL IN TIME AND SLIDES</a:t>
            </a:r>
            <a:endParaRPr sz="1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</a:rPr>
              <a:t>It is required that each member be a presenter of technical information and present at least their portion of the technical design of the project.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5.jp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3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8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73.jpg"/><Relationship Id="rId4" Type="http://schemas.openxmlformats.org/officeDocument/2006/relationships/image" Target="../media/image69.jpg"/><Relationship Id="rId9" Type="http://schemas.openxmlformats.org/officeDocument/2006/relationships/image" Target="../media/image7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l="34776"/>
          <a:stretch/>
        </p:blipFill>
        <p:spPr>
          <a:xfrm>
            <a:off x="-105975" y="1265925"/>
            <a:ext cx="4632949" cy="363252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>
            <a:spLocks noGrp="1"/>
          </p:cNvSpPr>
          <p:nvPr>
            <p:ph type="body" idx="2"/>
          </p:nvPr>
        </p:nvSpPr>
        <p:spPr>
          <a:xfrm>
            <a:off x="4962275" y="1493400"/>
            <a:ext cx="3909000" cy="31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Caroline Kamm		EE/ME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Patrick McBryde 		CpE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Olesya Nakonechnaya 	CpE 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William Zhang</a:t>
            </a:r>
            <a:r>
              <a:rPr lang="en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CpE</a:t>
            </a:r>
            <a:endParaRPr sz="1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dirty="0">
                <a:solidFill>
                  <a:srgbClr val="FFFFFF"/>
                </a:solidFill>
              </a:rPr>
              <a:t>WIlliam Young		  	CS</a:t>
            </a:r>
            <a:br>
              <a:rPr lang="en" sz="1200" dirty="0">
                <a:solidFill>
                  <a:srgbClr val="FFFFFF"/>
                </a:solidFill>
              </a:rPr>
            </a:br>
            <a:r>
              <a:rPr lang="en" sz="1200" dirty="0">
                <a:solidFill>
                  <a:srgbClr val="FFFFFF"/>
                </a:solidFill>
              </a:rPr>
              <a:t>Matthew Wadle		CS</a:t>
            </a:r>
            <a:br>
              <a:rPr lang="en" sz="1200" dirty="0">
                <a:solidFill>
                  <a:srgbClr val="FFFFFF"/>
                </a:solidFill>
              </a:rPr>
            </a:br>
            <a:r>
              <a:rPr lang="en" sz="1200" dirty="0">
                <a:solidFill>
                  <a:srgbClr val="FFFFFF"/>
                </a:solidFill>
              </a:rPr>
              <a:t>Frank Trapasso	               	ME </a:t>
            </a:r>
            <a:br>
              <a:rPr lang="en" sz="1200" dirty="0">
                <a:solidFill>
                  <a:srgbClr val="FFFFFF"/>
                </a:solidFill>
              </a:rPr>
            </a:br>
            <a:r>
              <a:rPr lang="en" sz="1200" dirty="0">
                <a:solidFill>
                  <a:srgbClr val="FFFFFF"/>
                </a:solidFill>
              </a:rPr>
              <a:t>Arturo Coronado	 	ME</a:t>
            </a:r>
            <a:br>
              <a:rPr lang="en" sz="1200" dirty="0">
                <a:solidFill>
                  <a:srgbClr val="FFFFFF"/>
                </a:solidFill>
              </a:rPr>
            </a:br>
            <a:r>
              <a:rPr lang="en" sz="1200" dirty="0">
                <a:solidFill>
                  <a:srgbClr val="FFFFFF"/>
                </a:solidFill>
              </a:rPr>
              <a:t>Cong Chen			ME</a:t>
            </a:r>
            <a:br>
              <a:rPr lang="en" sz="1200" dirty="0">
                <a:solidFill>
                  <a:srgbClr val="FFFFFF"/>
                </a:solidFill>
              </a:rPr>
            </a:br>
            <a:r>
              <a:rPr lang="en" sz="1200" dirty="0">
                <a:solidFill>
                  <a:srgbClr val="FFFFFF"/>
                </a:solidFill>
              </a:rPr>
              <a:t>Lanie Greer			ME</a:t>
            </a:r>
            <a:br>
              <a:rPr lang="en" sz="1200" dirty="0">
                <a:solidFill>
                  <a:srgbClr val="FFFFFF"/>
                </a:solidFill>
              </a:rPr>
            </a:br>
            <a:r>
              <a:rPr lang="en" sz="1200" dirty="0">
                <a:solidFill>
                  <a:srgbClr val="FFFFFF"/>
                </a:solidFill>
              </a:rPr>
              <a:t>Erik Datadeen			ME</a:t>
            </a: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-399950" y="297250"/>
            <a:ext cx="66483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Interdisciplinary Team  </a:t>
            </a:r>
            <a:r>
              <a:rPr lang="en" sz="3200" b="1">
                <a:solidFill>
                  <a:srgbClr val="FFFFFF"/>
                </a:solidFill>
              </a:rPr>
              <a:t>Blue</a:t>
            </a:r>
            <a:endParaRPr sz="3200" b="1">
              <a:solidFill>
                <a:srgbClr val="FFFFFF"/>
              </a:solidFill>
            </a:endParaRPr>
          </a:p>
        </p:txBody>
      </p:sp>
      <p:cxnSp>
        <p:nvCxnSpPr>
          <p:cNvPr id="62" name="Google Shape;62;p13"/>
          <p:cNvCxnSpPr/>
          <p:nvPr/>
        </p:nvCxnSpPr>
        <p:spPr>
          <a:xfrm>
            <a:off x="-19900" y="872850"/>
            <a:ext cx="916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3"/>
          <p:cNvCxnSpPr/>
          <p:nvPr/>
        </p:nvCxnSpPr>
        <p:spPr>
          <a:xfrm>
            <a:off x="5016250" y="4493924"/>
            <a:ext cx="539400" cy="54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3"/>
          <p:cNvCxnSpPr/>
          <p:nvPr/>
        </p:nvCxnSpPr>
        <p:spPr>
          <a:xfrm rot="10800000" flipH="1">
            <a:off x="5016250" y="2799898"/>
            <a:ext cx="542100" cy="12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3"/>
          <p:cNvSpPr/>
          <p:nvPr/>
        </p:nvSpPr>
        <p:spPr>
          <a:xfrm>
            <a:off x="1603524" y="4426546"/>
            <a:ext cx="1973400" cy="47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3"/>
          <p:cNvSpPr/>
          <p:nvPr/>
        </p:nvSpPr>
        <p:spPr>
          <a:xfrm>
            <a:off x="2523555" y="4670999"/>
            <a:ext cx="1113900" cy="36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 txBox="1"/>
          <p:nvPr/>
        </p:nvSpPr>
        <p:spPr>
          <a:xfrm>
            <a:off x="1603525" y="4426550"/>
            <a:ext cx="23268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Autonomous Solar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Powered Beach Buggy</a:t>
            </a:r>
            <a:endParaRPr b="1"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499" y="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3" name="Google Shape;183;p22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" name="Google Shape;184;p22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185" name="Google Shape;185;p22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76545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Electrical Design - Component Selection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6" name="Google Shape;186;p22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22"/>
          <p:cNvSpPr txBox="1">
            <a:spLocks noGrp="1"/>
          </p:cNvSpPr>
          <p:nvPr>
            <p:ph type="title"/>
          </p:nvPr>
        </p:nvSpPr>
        <p:spPr>
          <a:xfrm>
            <a:off x="311688" y="8529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Battery Selection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body" idx="1"/>
          </p:nvPr>
        </p:nvSpPr>
        <p:spPr>
          <a:xfrm>
            <a:off x="81575" y="2009525"/>
            <a:ext cx="8520600" cy="28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Decision Factors included: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Maximum discharge rate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Maximum charge rate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Expected capacity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Charging efficiency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Physical handling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Weight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7300" y="1481400"/>
            <a:ext cx="1357250" cy="100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0" name="Google Shape;190;p22"/>
          <p:cNvGraphicFramePr/>
          <p:nvPr/>
        </p:nvGraphicFramePr>
        <p:xfrm>
          <a:off x="3042750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98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NPD12-120Ah (AGM)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Trojan J150 12V 150Ah (Flooded)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Comparison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Capacity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120 Ah @ 10 hour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134 Ah @ 10 hour rate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Flooded has 12% more capacity but less efficient charging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Weight (x2)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160 lbs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170 lbs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AGM 6% lighter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Price (x2)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$445.00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$520.00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AGM 17% less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1" name="Google Shape;1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8573" y="1434601"/>
            <a:ext cx="1101341" cy="93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5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9" name="Google Shape;199;p23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23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76545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Electrical Design - Component Selection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p23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255375" y="852238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Solar Panel Array Decisions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3"/>
          <p:cNvSpPr txBox="1">
            <a:spLocks noGrp="1"/>
          </p:cNvSpPr>
          <p:nvPr>
            <p:ph type="body" idx="1"/>
          </p:nvPr>
        </p:nvSpPr>
        <p:spPr>
          <a:xfrm>
            <a:off x="4676450" y="1147563"/>
            <a:ext cx="4155900" cy="3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5" name="Google Shape;205;p23"/>
          <p:cNvPicPr preferRelativeResize="0"/>
          <p:nvPr/>
        </p:nvPicPr>
        <p:blipFill rotWithShape="1">
          <a:blip r:embed="rId3">
            <a:alphaModFix/>
          </a:blip>
          <a:srcRect b="15682"/>
          <a:stretch/>
        </p:blipFill>
        <p:spPr>
          <a:xfrm>
            <a:off x="7021475" y="1282925"/>
            <a:ext cx="1810900" cy="11437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" name="Google Shape;206;p23"/>
          <p:cNvGraphicFramePr/>
          <p:nvPr/>
        </p:nvGraphicFramePr>
        <p:xfrm>
          <a:off x="311750" y="2436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13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1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 Power at STC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235 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 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190 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220 W</a:t>
                      </a:r>
                      <a:endParaRPr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 Power at NOTC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172 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183 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NA / Bifacial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150 W</a:t>
                      </a:r>
                      <a:endParaRPr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Efficiency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14.4 %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15 %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15.7 %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18.5 %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Weight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 lbs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 lbs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 lbs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15 lbs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Free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Free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Free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$250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7" name="Google Shape;20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3250" y="1733323"/>
            <a:ext cx="1810900" cy="54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2850" y="1280400"/>
            <a:ext cx="1693794" cy="11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5900" y="1631980"/>
            <a:ext cx="1693800" cy="72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 rotWithShape="1">
          <a:blip r:embed="rId7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" name="Google Shape;217;p24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4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76545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Electrical Design Approach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0" name="Google Shape;220;p24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24"/>
          <p:cNvSpPr txBox="1">
            <a:spLocks noGrp="1"/>
          </p:cNvSpPr>
          <p:nvPr>
            <p:ph type="title"/>
          </p:nvPr>
        </p:nvSpPr>
        <p:spPr>
          <a:xfrm>
            <a:off x="267875" y="818088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Solar Panel Array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4"/>
          <p:cNvSpPr txBox="1">
            <a:spLocks noGrp="1"/>
          </p:cNvSpPr>
          <p:nvPr>
            <p:ph type="body" idx="1"/>
          </p:nvPr>
        </p:nvSpPr>
        <p:spPr>
          <a:xfrm>
            <a:off x="4676450" y="1147575"/>
            <a:ext cx="4324800" cy="3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     180 cells x 4.74 W = </a:t>
            </a:r>
            <a:r>
              <a:rPr lang="en" sz="1600" b="1">
                <a:solidFill>
                  <a:srgbClr val="000000"/>
                </a:solidFill>
              </a:rPr>
              <a:t>850 W STC</a:t>
            </a:r>
            <a:endParaRPr sz="1600" b="1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49V 18A System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Adjustable angles and heights for optimal UV absorption without cross-shading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Weight: ~75 lbs total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Gintech 3BB Douro Specifications:</a:t>
            </a:r>
            <a:endParaRPr/>
          </a:p>
        </p:txBody>
      </p:sp>
      <p:pic>
        <p:nvPicPr>
          <p:cNvPr id="223" name="Google Shape;2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11313"/>
            <a:ext cx="3981575" cy="307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 rotWithShape="1">
          <a:blip r:embed="rId4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6" name="Google Shape;226;p24"/>
          <p:cNvGraphicFramePr/>
          <p:nvPr/>
        </p:nvGraphicFramePr>
        <p:xfrm>
          <a:off x="4796400" y="31506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257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Maximum Power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4.74 W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Short Circuit Current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9.31 A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Open Circuit Voltage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641 mV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Current at 0.5V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9.12 A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Maximum Power Current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8.78 A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Maximum Power Voltage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544 mV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Efficiency</a:t>
                      </a:r>
                      <a:endParaRPr/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19.4 %</a:t>
                      </a:r>
                      <a:endParaRPr/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Fill Factor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79.95 %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2" name="Google Shape;232;p25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3" name="Google Shape;23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Electrical Design - Component Selection</a:t>
            </a:r>
            <a:endParaRPr sz="2400"/>
          </a:p>
        </p:txBody>
      </p:sp>
      <p:sp>
        <p:nvSpPr>
          <p:cNvPr id="234" name="Google Shape;234;p25"/>
          <p:cNvSpPr txBox="1"/>
          <p:nvPr/>
        </p:nvSpPr>
        <p:spPr>
          <a:xfrm>
            <a:off x="5455925" y="1170675"/>
            <a:ext cx="24489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5" name="Google Shape;235;p25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25"/>
          <p:cNvSpPr txBox="1"/>
          <p:nvPr/>
        </p:nvSpPr>
        <p:spPr>
          <a:xfrm>
            <a:off x="2581375" y="1170675"/>
            <a:ext cx="2771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37" name="Google Shape;2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398" y="3613689"/>
            <a:ext cx="1793724" cy="147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6775" y="3593639"/>
            <a:ext cx="1793724" cy="149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 rotWithShape="1">
          <a:blip r:embed="rId5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1" name="Google Shape;241;p25"/>
          <p:cNvGraphicFramePr/>
          <p:nvPr/>
        </p:nvGraphicFramePr>
        <p:xfrm>
          <a:off x="429768" y="1068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278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2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242424"/>
                          </a:solidFill>
                        </a:rPr>
                        <a:t>BlueSolar MPPT Charge Controller 150/35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42424"/>
                          </a:solidFill>
                        </a:rPr>
                        <a:t>MorningStar TriStar 45 Amp 12/24/48 V PWM Charge Controller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</a:rPr>
                        <a:t>TIDA - 00120 Charge Controller TI Reference Design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42424"/>
                          </a:solidFill>
                        </a:rPr>
                        <a:t>MPPT algorithm: &gt;95% efficient</a:t>
                      </a:r>
                      <a:endParaRPr>
                        <a:solidFill>
                          <a:srgbClr val="242424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42424"/>
                          </a:solidFill>
                        </a:rPr>
                        <a:t>PWM algorithm: 75-80% efficient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242424"/>
                          </a:solidFill>
                        </a:rPr>
                        <a:t>MPPT algorithm: &gt;95% efficient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42424"/>
                          </a:solidFill>
                        </a:rPr>
                        <a:t>Commercial Product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42424"/>
                          </a:solidFill>
                        </a:rPr>
                        <a:t>Commercial Product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Reference Design Only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42424"/>
                          </a:solidFill>
                        </a:rPr>
                        <a:t>Real-time mobile display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 real-time user interface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 real-time user interface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$295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$167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$150</a:t>
                      </a:r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Expensive, no design experience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Too inefficient per calculations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Most cost-effective, most design experience</a:t>
                      </a:r>
                      <a:endParaRPr b="1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2" name="Google Shape;24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1600" y="3682550"/>
            <a:ext cx="414000" cy="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5"/>
          <p:cNvPicPr preferRelativeResize="0"/>
          <p:nvPr/>
        </p:nvPicPr>
        <p:blipFill rotWithShape="1">
          <a:blip r:embed="rId8">
            <a:alphaModFix/>
          </a:blip>
          <a:srcRect t="9106" b="2570"/>
          <a:stretch/>
        </p:blipFill>
        <p:spPr>
          <a:xfrm>
            <a:off x="6077800" y="3613710"/>
            <a:ext cx="2269700" cy="144476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5"/>
          <p:cNvSpPr/>
          <p:nvPr/>
        </p:nvSpPr>
        <p:spPr>
          <a:xfrm>
            <a:off x="5937625" y="981975"/>
            <a:ext cx="2894700" cy="4111200"/>
          </a:xfrm>
          <a:prstGeom prst="roundRect">
            <a:avLst>
              <a:gd name="adj" fmla="val 12268"/>
            </a:avLst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0" name="Google Shape;250;p26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" name="Google Shape;251;p26"/>
          <p:cNvSpPr txBox="1">
            <a:spLocks noGrp="1"/>
          </p:cNvSpPr>
          <p:nvPr>
            <p:ph type="title"/>
          </p:nvPr>
        </p:nvSpPr>
        <p:spPr>
          <a:xfrm>
            <a:off x="311700" y="101833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Hourly Power Calculations</a:t>
            </a:r>
            <a:endParaRPr sz="2400"/>
          </a:p>
        </p:txBody>
      </p:sp>
      <p:pic>
        <p:nvPicPr>
          <p:cNvPr id="252" name="Google Shape;2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400" y="1798175"/>
            <a:ext cx="5985802" cy="177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4">
            <a:alphaModFix/>
          </a:blip>
          <a:srcRect t="14118"/>
          <a:stretch/>
        </p:blipFill>
        <p:spPr>
          <a:xfrm>
            <a:off x="1438075" y="3649524"/>
            <a:ext cx="735975" cy="13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/>
          <p:nvPr/>
        </p:nvSpPr>
        <p:spPr>
          <a:xfrm>
            <a:off x="2255825" y="3862850"/>
            <a:ext cx="19908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= 24.88%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(end of competition)</a:t>
            </a:r>
            <a:endParaRPr sz="1600"/>
          </a:p>
        </p:txBody>
      </p:sp>
      <p:pic>
        <p:nvPicPr>
          <p:cNvPr id="255" name="Google Shape;25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3250" y="3649525"/>
            <a:ext cx="1393965" cy="114529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6"/>
          <p:cNvSpPr txBox="1"/>
          <p:nvPr/>
        </p:nvSpPr>
        <p:spPr>
          <a:xfrm>
            <a:off x="5684925" y="3862850"/>
            <a:ext cx="31473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= 110.22% = +300 W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(compared to stationary array)</a:t>
            </a:r>
            <a:endParaRPr sz="1600"/>
          </a:p>
        </p:txBody>
      </p:sp>
      <p:cxnSp>
        <p:nvCxnSpPr>
          <p:cNvPr id="257" name="Google Shape;257;p26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8" name="Google Shape;258;p26"/>
          <p:cNvPicPr preferRelativeResize="0"/>
          <p:nvPr/>
        </p:nvPicPr>
        <p:blipFill rotWithShape="1">
          <a:blip r:embed="rId6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6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76545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Electrical Design Approach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5910" y="1925266"/>
            <a:ext cx="814200" cy="78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/>
          <p:cNvPicPr preferRelativeResize="0"/>
          <p:nvPr/>
        </p:nvPicPr>
        <p:blipFill rotWithShape="1">
          <a:blip r:embed="rId4">
            <a:alphaModFix/>
          </a:blip>
          <a:srcRect l="16726" t="7733" r="21415" b="10686"/>
          <a:stretch/>
        </p:blipFill>
        <p:spPr>
          <a:xfrm rot="-5400000">
            <a:off x="6796213" y="1221513"/>
            <a:ext cx="565925" cy="9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7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8" name="Google Shape;268;p27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9" name="Google Shape;269;p27"/>
          <p:cNvSpPr txBox="1">
            <a:spLocks noGrp="1"/>
          </p:cNvSpPr>
          <p:nvPr>
            <p:ph type="title"/>
          </p:nvPr>
        </p:nvSpPr>
        <p:spPr>
          <a:xfrm>
            <a:off x="311700" y="102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Full System Power Distribution </a:t>
            </a:r>
            <a:endParaRPr sz="2400"/>
          </a:p>
        </p:txBody>
      </p:sp>
      <p:cxnSp>
        <p:nvCxnSpPr>
          <p:cNvPr id="270" name="Google Shape;270;p27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1" name="Google Shape;271;p27"/>
          <p:cNvPicPr preferRelativeResize="0"/>
          <p:nvPr/>
        </p:nvPicPr>
        <p:blipFill rotWithShape="1">
          <a:blip r:embed="rId5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76545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Electrical Design Approach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5175" y="1503275"/>
            <a:ext cx="4808525" cy="35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7"/>
          <p:cNvSpPr txBox="1"/>
          <p:nvPr/>
        </p:nvSpPr>
        <p:spPr>
          <a:xfrm>
            <a:off x="5639100" y="981975"/>
            <a:ext cx="3193200" cy="3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Protection devices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Fuse block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DC/DC converter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Voltage regulator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Controllers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Charge controller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Motor controller</a:t>
            </a:r>
            <a:endParaRPr sz="1200"/>
          </a:p>
        </p:txBody>
      </p:sp>
      <p:pic>
        <p:nvPicPr>
          <p:cNvPr id="276" name="Google Shape;276;p27"/>
          <p:cNvPicPr preferRelativeResize="0"/>
          <p:nvPr/>
        </p:nvPicPr>
        <p:blipFill rotWithShape="1">
          <a:blip r:embed="rId8">
            <a:alphaModFix/>
          </a:blip>
          <a:srcRect t="-19777" r="-7009" b="-11"/>
          <a:stretch/>
        </p:blipFill>
        <p:spPr>
          <a:xfrm>
            <a:off x="7029000" y="2725600"/>
            <a:ext cx="1304577" cy="6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34713" y="4348702"/>
            <a:ext cx="814200" cy="74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7242885" y="3555589"/>
            <a:ext cx="623275" cy="8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4" name="Google Shape;284;p28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28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6" name="Google Shape;286;p28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Computer Science Design Approach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28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4" name="Google Shape;294;p29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p29"/>
          <p:cNvSpPr/>
          <p:nvPr/>
        </p:nvSpPr>
        <p:spPr>
          <a:xfrm rot="10800000" flipH="1">
            <a:off x="2254800" y="2060275"/>
            <a:ext cx="5496600" cy="2809500"/>
          </a:xfrm>
          <a:prstGeom prst="corner">
            <a:avLst>
              <a:gd name="adj1" fmla="val 34871"/>
              <a:gd name="adj2" fmla="val 1420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70290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Computer Science Design Approach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586500" y="2708875"/>
            <a:ext cx="4862400" cy="19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Char char="➔"/>
            </a:pPr>
            <a:r>
              <a:rPr lang="en" sz="1800" b="1">
                <a:solidFill>
                  <a:srgbClr val="434343"/>
                </a:solidFill>
              </a:rPr>
              <a:t>Using Raspberry Pi</a:t>
            </a:r>
            <a:endParaRPr sz="1800" b="1">
              <a:solidFill>
                <a:srgbClr val="434343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Char char="➔"/>
            </a:pPr>
            <a:r>
              <a:rPr lang="en" sz="1800" b="1">
                <a:solidFill>
                  <a:srgbClr val="434343"/>
                </a:solidFill>
              </a:rPr>
              <a:t>Navigation</a:t>
            </a:r>
            <a:r>
              <a:rPr lang="en" sz="1800">
                <a:solidFill>
                  <a:srgbClr val="434343"/>
                </a:solidFill>
              </a:rPr>
              <a:t> using Simultaneous Localization and Mapping (SLAM technique).</a:t>
            </a:r>
            <a:endParaRPr sz="1400" b="1">
              <a:solidFill>
                <a:srgbClr val="434343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Char char="➔"/>
            </a:pPr>
            <a:r>
              <a:rPr lang="en" sz="1800" b="1">
                <a:solidFill>
                  <a:srgbClr val="434343"/>
                </a:solidFill>
              </a:rPr>
              <a:t>Measuring distances </a:t>
            </a:r>
            <a:r>
              <a:rPr lang="en" sz="1800">
                <a:solidFill>
                  <a:srgbClr val="434343"/>
                </a:solidFill>
              </a:rPr>
              <a:t>by creating a disparity image to detect obstacles.</a:t>
            </a:r>
            <a:endParaRPr sz="1800">
              <a:solidFill>
                <a:srgbClr val="434343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➔"/>
            </a:pPr>
            <a:r>
              <a:rPr lang="en" sz="1800">
                <a:solidFill>
                  <a:srgbClr val="434343"/>
                </a:solidFill>
              </a:rPr>
              <a:t>Looking into creating a neural network to identify detected objects.</a:t>
            </a:r>
            <a:endParaRPr sz="1800">
              <a:solidFill>
                <a:srgbClr val="434343"/>
              </a:solidFill>
            </a:endParaRPr>
          </a:p>
        </p:txBody>
      </p:sp>
      <p:cxnSp>
        <p:nvCxnSpPr>
          <p:cNvPr id="298" name="Google Shape;298;p29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29"/>
          <p:cNvCxnSpPr/>
          <p:nvPr/>
        </p:nvCxnSpPr>
        <p:spPr>
          <a:xfrm>
            <a:off x="-11150" y="265112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0" name="Google Shape;3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75" y="1000150"/>
            <a:ext cx="2629450" cy="137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625" y="984074"/>
            <a:ext cx="2629450" cy="142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9"/>
          <p:cNvPicPr preferRelativeResize="0"/>
          <p:nvPr/>
        </p:nvPicPr>
        <p:blipFill rotWithShape="1">
          <a:blip r:embed="rId5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9763" y="1748538"/>
            <a:ext cx="3190875" cy="32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9"/>
          <p:cNvSpPr txBox="1"/>
          <p:nvPr/>
        </p:nvSpPr>
        <p:spPr>
          <a:xfrm>
            <a:off x="5773750" y="1292125"/>
            <a:ext cx="1873500" cy="135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1" name="Google Shape;311;p30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30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cxnSp>
        <p:nvCxnSpPr>
          <p:cNvPr id="313" name="Google Shape;313;p30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Computer Engineering Design Approach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0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2" name="Google Shape;322;p31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31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" name="Google Shape;324;p31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" name="Google Shape;325;p31"/>
          <p:cNvSpPr txBox="1">
            <a:spLocks noGrp="1"/>
          </p:cNvSpPr>
          <p:nvPr>
            <p:ph type="title" idx="4294967295"/>
          </p:nvPr>
        </p:nvSpPr>
        <p:spPr>
          <a:xfrm>
            <a:off x="311700" y="259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Arial"/>
                <a:ea typeface="Arial"/>
                <a:cs typeface="Arial"/>
                <a:sym typeface="Arial"/>
              </a:rPr>
              <a:t>CpE Design Approach  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31"/>
          <p:cNvPicPr preferRelativeResize="0"/>
          <p:nvPr/>
        </p:nvPicPr>
        <p:blipFill rotWithShape="1">
          <a:blip r:embed="rId3">
            <a:alphaModFix/>
          </a:blip>
          <a:srcRect l="1628" t="1429" r="6375" b="1341"/>
          <a:stretch/>
        </p:blipFill>
        <p:spPr>
          <a:xfrm>
            <a:off x="4829725" y="415255"/>
            <a:ext cx="2464225" cy="431299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 txBox="1">
            <a:spLocks noGrp="1"/>
          </p:cNvSpPr>
          <p:nvPr>
            <p:ph type="body" idx="4294967295"/>
          </p:nvPr>
        </p:nvSpPr>
        <p:spPr>
          <a:xfrm>
            <a:off x="7293950" y="1729350"/>
            <a:ext cx="1850100" cy="1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SPI Interface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PWM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22 Pins Minimum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3.3v I/O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5V I/O</a:t>
            </a:r>
            <a:endParaRPr/>
          </a:p>
        </p:txBody>
      </p:sp>
      <p:pic>
        <p:nvPicPr>
          <p:cNvPr id="328" name="Google Shape;328;p31"/>
          <p:cNvPicPr preferRelativeResize="0"/>
          <p:nvPr/>
        </p:nvPicPr>
        <p:blipFill rotWithShape="1">
          <a:blip r:embed="rId4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850" y="1310250"/>
            <a:ext cx="3400425" cy="32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title" idx="4294967295"/>
          </p:nvPr>
        </p:nvSpPr>
        <p:spPr>
          <a:xfrm>
            <a:off x="311700" y="259125"/>
            <a:ext cx="48429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Project Goals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495900" y="1220900"/>
            <a:ext cx="8152200" cy="3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To stimulate interest in both autonomous vehicle design </a:t>
            </a:r>
            <a:endParaRPr sz="1800">
              <a:solidFill>
                <a:schemeClr val="dk2"/>
              </a:solidFill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and solar-powered devices</a:t>
            </a:r>
            <a:endParaRPr sz="1800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To provide an advanced form of transportation to make </a:t>
            </a:r>
            <a:endParaRPr sz="1800">
              <a:solidFill>
                <a:schemeClr val="dk2"/>
              </a:solidFill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beach more accessible to more people</a:t>
            </a:r>
            <a:endParaRPr sz="1800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To promote renewable energy and environmental awareness</a:t>
            </a:r>
            <a:endParaRPr sz="1800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To address the safety concerns associated with beach vehicles</a:t>
            </a:r>
            <a:endParaRPr sz="1800"/>
          </a:p>
        </p:txBody>
      </p:sp>
      <p:sp>
        <p:nvSpPr>
          <p:cNvPr id="78" name="Google Shape;78;p14"/>
          <p:cNvSpPr txBox="1"/>
          <p:nvPr/>
        </p:nvSpPr>
        <p:spPr>
          <a:xfrm>
            <a:off x="9227875" y="4430250"/>
            <a:ext cx="18243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  <p:cxnSp>
        <p:nvCxnSpPr>
          <p:cNvPr id="79" name="Google Shape;79;p14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4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" name="Google Shape;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4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2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6" name="Google Shape;336;p32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Charge Controller Design</a:t>
            </a:r>
            <a:endParaRPr/>
          </a:p>
        </p:txBody>
      </p:sp>
      <p:pic>
        <p:nvPicPr>
          <p:cNvPr id="338" name="Google Shape;3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14" y="1304875"/>
            <a:ext cx="2017811" cy="307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917" y="1304875"/>
            <a:ext cx="1996679" cy="3074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32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Google Shape;341;p32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2" name="Google Shape;342;p32"/>
          <p:cNvPicPr preferRelativeResize="0"/>
          <p:nvPr/>
        </p:nvPicPr>
        <p:blipFill rotWithShape="1">
          <a:blip r:embed="rId5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2"/>
          <p:cNvSpPr txBox="1"/>
          <p:nvPr/>
        </p:nvSpPr>
        <p:spPr>
          <a:xfrm>
            <a:off x="4688475" y="1329825"/>
            <a:ext cx="4200300" cy="30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TIDA-00120 Reference Design</a:t>
            </a:r>
            <a:endParaRPr sz="1800" b="1">
              <a:solidFill>
                <a:schemeClr val="dk2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     (Texas Instruments)</a:t>
            </a:r>
            <a:endParaRPr b="1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2"/>
                </a:solidFill>
              </a:rPr>
              <a:t>MPPT - Maximum Efficiency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2"/>
                </a:solidFill>
              </a:rPr>
              <a:t>Supports systems up to 48V &amp; 40A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2"/>
                </a:solidFill>
              </a:rPr>
              <a:t>Designed system is 49V &amp; 18A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chemeClr val="dk2"/>
                </a:solidFill>
              </a:rPr>
              <a:t>Highly reconfigurable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2"/>
                </a:solidFill>
              </a:rPr>
              <a:t>Efficiency = &gt;97%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2"/>
                </a:solidFill>
              </a:rPr>
              <a:t>Battery Protection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2"/>
                </a:solidFill>
              </a:rPr>
              <a:t>Programmable Software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0" name="Google Shape;350;p33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1" name="Google Shape;35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Charge Controller Design</a:t>
            </a:r>
            <a:endParaRPr/>
          </a:p>
        </p:txBody>
      </p:sp>
      <p:cxnSp>
        <p:nvCxnSpPr>
          <p:cNvPr id="352" name="Google Shape;352;p33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p33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4" name="Google Shape;354;p33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9700" y="1210450"/>
            <a:ext cx="5830349" cy="31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3"/>
          <p:cNvSpPr/>
          <p:nvPr/>
        </p:nvSpPr>
        <p:spPr>
          <a:xfrm>
            <a:off x="5670675" y="4089800"/>
            <a:ext cx="151200" cy="546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3"/>
          <p:cNvSpPr/>
          <p:nvPr/>
        </p:nvSpPr>
        <p:spPr>
          <a:xfrm>
            <a:off x="7674000" y="3132250"/>
            <a:ext cx="673500" cy="151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3"/>
          <p:cNvSpPr/>
          <p:nvPr/>
        </p:nvSpPr>
        <p:spPr>
          <a:xfrm>
            <a:off x="2721275" y="3573485"/>
            <a:ext cx="3032175" cy="279550"/>
          </a:xfrm>
          <a:custGeom>
            <a:avLst/>
            <a:gdLst/>
            <a:ahLst/>
            <a:cxnLst/>
            <a:rect l="l" t="t" r="r" b="b"/>
            <a:pathLst>
              <a:path w="121287" h="11182" extrusionOk="0">
                <a:moveTo>
                  <a:pt x="0" y="658"/>
                </a:moveTo>
                <a:cubicBezTo>
                  <a:pt x="3596" y="570"/>
                  <a:pt x="7367" y="-131"/>
                  <a:pt x="21574" y="132"/>
                </a:cubicBezTo>
                <a:cubicBezTo>
                  <a:pt x="35781" y="395"/>
                  <a:pt x="71431" y="1579"/>
                  <a:pt x="85243" y="2237"/>
                </a:cubicBezTo>
                <a:cubicBezTo>
                  <a:pt x="99056" y="2895"/>
                  <a:pt x="98442" y="2587"/>
                  <a:pt x="104449" y="4078"/>
                </a:cubicBezTo>
                <a:cubicBezTo>
                  <a:pt x="110456" y="5569"/>
                  <a:pt x="118481" y="9998"/>
                  <a:pt x="121287" y="11182"/>
                </a:cubicBezTo>
              </a:path>
            </a:pathLst>
          </a:custGeom>
          <a:noFill/>
          <a:ln w="762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0" name="Google Shape;360;p33"/>
          <p:cNvSpPr/>
          <p:nvPr/>
        </p:nvSpPr>
        <p:spPr>
          <a:xfrm>
            <a:off x="5740275" y="3587455"/>
            <a:ext cx="881375" cy="272150"/>
          </a:xfrm>
          <a:custGeom>
            <a:avLst/>
            <a:gdLst/>
            <a:ahLst/>
            <a:cxnLst/>
            <a:rect l="l" t="t" r="r" b="b"/>
            <a:pathLst>
              <a:path w="35255" h="10886" extrusionOk="0">
                <a:moveTo>
                  <a:pt x="0" y="10886"/>
                </a:moveTo>
                <a:cubicBezTo>
                  <a:pt x="2850" y="9264"/>
                  <a:pt x="11226" y="2949"/>
                  <a:pt x="17102" y="1151"/>
                </a:cubicBezTo>
                <a:cubicBezTo>
                  <a:pt x="22978" y="-647"/>
                  <a:pt x="32230" y="274"/>
                  <a:pt x="35255" y="99"/>
                </a:cubicBezTo>
              </a:path>
            </a:pathLst>
          </a:custGeom>
          <a:noFill/>
          <a:ln w="762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6" name="Google Shape;366;p34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Charge Controller Programming</a:t>
            </a:r>
            <a:endParaRPr/>
          </a:p>
        </p:txBody>
      </p:sp>
      <p:sp>
        <p:nvSpPr>
          <p:cNvPr id="368" name="Google Shape;36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 Indicators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 Status 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 settings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 Voltage 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Battery Current Limit 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Maximum Load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 Time Feedback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Panel / Battery Voltage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Panel / Battery Current </a:t>
            </a:r>
            <a:endParaRPr sz="1600">
              <a:solidFill>
                <a:srgbClr val="000000"/>
              </a:solidFill>
            </a:endParaRPr>
          </a:p>
        </p:txBody>
      </p:sp>
      <p:cxnSp>
        <p:nvCxnSpPr>
          <p:cNvPr id="369" name="Google Shape;369;p34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0" name="Google Shape;370;p34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1" name="Google Shape;371;p34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6325" y="2367500"/>
            <a:ext cx="2936925" cy="244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5325" y="1035525"/>
            <a:ext cx="3065052" cy="254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5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0" name="Google Shape;380;p35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Feedback</a:t>
            </a:r>
            <a:endParaRPr/>
          </a:p>
        </p:txBody>
      </p:sp>
      <p:sp>
        <p:nvSpPr>
          <p:cNvPr id="382" name="Google Shape;38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434343"/>
                </a:solidFill>
              </a:rPr>
              <a:t>Absolute Encoder - Steering Motor		Speedometer - Drive Motor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383" name="Google Shape;3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13025"/>
            <a:ext cx="2448337" cy="197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61925"/>
            <a:ext cx="3243352" cy="193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713250"/>
            <a:ext cx="3768309" cy="101481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5"/>
          <p:cNvSpPr txBox="1"/>
          <p:nvPr/>
        </p:nvSpPr>
        <p:spPr>
          <a:xfrm>
            <a:off x="4913300" y="3869375"/>
            <a:ext cx="35379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Encoder cost: $26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Speedometer cost: $12</a:t>
            </a:r>
            <a:endParaRPr b="1"/>
          </a:p>
        </p:txBody>
      </p:sp>
      <p:cxnSp>
        <p:nvCxnSpPr>
          <p:cNvPr id="387" name="Google Shape;387;p35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8" name="Google Shape;388;p35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9" name="Google Shape;389;p35"/>
          <p:cNvPicPr preferRelativeResize="0"/>
          <p:nvPr/>
        </p:nvPicPr>
        <p:blipFill rotWithShape="1">
          <a:blip r:embed="rId6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000" y="1393313"/>
            <a:ext cx="7296150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6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7" name="Google Shape;397;p36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8" name="Google Shape;398;p36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cxnSp>
        <p:nvCxnSpPr>
          <p:cNvPr id="399" name="Google Shape;399;p36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0" name="Google Shape;400;p36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" name="Google Shape;401;p36"/>
          <p:cNvSpPr txBox="1"/>
          <p:nvPr/>
        </p:nvSpPr>
        <p:spPr>
          <a:xfrm>
            <a:off x="311700" y="1137263"/>
            <a:ext cx="3042900" cy="3555900"/>
          </a:xfrm>
          <a:prstGeom prst="rect">
            <a:avLst/>
          </a:prstGeom>
          <a:solidFill>
            <a:srgbClr val="FFFFFF">
              <a:alpha val="603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6"/>
          <p:cNvSpPr txBox="1"/>
          <p:nvPr/>
        </p:nvSpPr>
        <p:spPr>
          <a:xfrm>
            <a:off x="6501450" y="1180488"/>
            <a:ext cx="2115000" cy="3555900"/>
          </a:xfrm>
          <a:prstGeom prst="rect">
            <a:avLst/>
          </a:prstGeom>
          <a:solidFill>
            <a:srgbClr val="FFFFFF">
              <a:alpha val="603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MCU PCB Design</a:t>
            </a:r>
            <a:endParaRPr/>
          </a:p>
        </p:txBody>
      </p:sp>
      <p:pic>
        <p:nvPicPr>
          <p:cNvPr id="404" name="Google Shape;404;p36"/>
          <p:cNvPicPr preferRelativeResize="0"/>
          <p:nvPr/>
        </p:nvPicPr>
        <p:blipFill rotWithShape="1">
          <a:blip r:embed="rId4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1" name="Google Shape;411;p37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2" name="Google Shape;412;p37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413" name="Google Shape;413;p37"/>
          <p:cNvGraphicFramePr/>
          <p:nvPr/>
        </p:nvGraphicFramePr>
        <p:xfrm>
          <a:off x="529313" y="15227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90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9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9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1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4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2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Program Size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Test Board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Familiarity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Design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Opportunity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Available Pins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SPI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PWM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ADC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MSP430</a:t>
                      </a:r>
                      <a:br>
                        <a:rPr lang="en" b="1"/>
                      </a:br>
                      <a:r>
                        <a:rPr lang="en" b="1"/>
                        <a:t>F5529</a:t>
                      </a:r>
                      <a:endParaRPr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14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17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MSP430</a:t>
                      </a:r>
                      <a:br>
                        <a:rPr lang="en"/>
                      </a:br>
                      <a:r>
                        <a:rPr lang="en"/>
                        <a:t>FR4133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MSP430</a:t>
                      </a:r>
                      <a:br>
                        <a:rPr lang="en"/>
                      </a:br>
                      <a:r>
                        <a:rPr lang="en"/>
                        <a:t>G2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--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--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12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RPI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+++++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--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--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-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-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414" name="Google Shape;414;p37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" name="Google Shape;41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MCU PCB Design</a:t>
            </a:r>
            <a:endParaRPr/>
          </a:p>
        </p:txBody>
      </p:sp>
      <p:sp>
        <p:nvSpPr>
          <p:cNvPr id="416" name="Google Shape;416;p37"/>
          <p:cNvSpPr txBox="1"/>
          <p:nvPr/>
        </p:nvSpPr>
        <p:spPr>
          <a:xfrm>
            <a:off x="311700" y="978000"/>
            <a:ext cx="75687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Processor</a:t>
            </a:r>
            <a:endParaRPr sz="2400" b="1"/>
          </a:p>
        </p:txBody>
      </p:sp>
      <p:pic>
        <p:nvPicPr>
          <p:cNvPr id="417" name="Google Shape;417;p37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7"/>
          <p:cNvSpPr/>
          <p:nvPr/>
        </p:nvSpPr>
        <p:spPr>
          <a:xfrm>
            <a:off x="529325" y="4848450"/>
            <a:ext cx="413100" cy="170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+2</a:t>
            </a:r>
            <a:endParaRPr sz="1100"/>
          </a:p>
        </p:txBody>
      </p:sp>
      <p:sp>
        <p:nvSpPr>
          <p:cNvPr id="420" name="Google Shape;420;p37"/>
          <p:cNvSpPr/>
          <p:nvPr/>
        </p:nvSpPr>
        <p:spPr>
          <a:xfrm>
            <a:off x="1631900" y="4848450"/>
            <a:ext cx="413100" cy="170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- 2</a:t>
            </a:r>
            <a:endParaRPr sz="1100"/>
          </a:p>
        </p:txBody>
      </p:sp>
      <p:sp>
        <p:nvSpPr>
          <p:cNvPr id="421" name="Google Shape;421;p37"/>
          <p:cNvSpPr/>
          <p:nvPr/>
        </p:nvSpPr>
        <p:spPr>
          <a:xfrm>
            <a:off x="1080613" y="4848450"/>
            <a:ext cx="413100" cy="1701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-1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8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7" name="Google Shape;427;p38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8" name="Google Shape;428;p38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pic>
        <p:nvPicPr>
          <p:cNvPr id="429" name="Google Shape;429;p38"/>
          <p:cNvPicPr preferRelativeResize="0"/>
          <p:nvPr/>
        </p:nvPicPr>
        <p:blipFill rotWithShape="1">
          <a:blip r:embed="rId3">
            <a:alphaModFix/>
          </a:blip>
          <a:srcRect l="15547" t="21352"/>
          <a:stretch/>
        </p:blipFill>
        <p:spPr>
          <a:xfrm>
            <a:off x="293925" y="1710075"/>
            <a:ext cx="3079200" cy="3360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38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1" name="Google Shape;431;p38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MCU PCB Design</a:t>
            </a:r>
            <a:endParaRPr/>
          </a:p>
        </p:txBody>
      </p:sp>
      <p:sp>
        <p:nvSpPr>
          <p:cNvPr id="432" name="Google Shape;432;p38"/>
          <p:cNvSpPr txBox="1"/>
          <p:nvPr/>
        </p:nvSpPr>
        <p:spPr>
          <a:xfrm>
            <a:off x="177825" y="1034325"/>
            <a:ext cx="3311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Eagle Board Layout</a:t>
            </a:r>
            <a:endParaRPr sz="2400" b="1"/>
          </a:p>
        </p:txBody>
      </p:sp>
      <p:sp>
        <p:nvSpPr>
          <p:cNvPr id="433" name="Google Shape;433;p38"/>
          <p:cNvSpPr txBox="1"/>
          <p:nvPr/>
        </p:nvSpPr>
        <p:spPr>
          <a:xfrm>
            <a:off x="5521238" y="1100475"/>
            <a:ext cx="34473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Actual PCB Prototype</a:t>
            </a:r>
            <a:endParaRPr sz="2400" b="1"/>
          </a:p>
        </p:txBody>
      </p:sp>
      <p:pic>
        <p:nvPicPr>
          <p:cNvPr id="434" name="Google Shape;434;p38"/>
          <p:cNvPicPr preferRelativeResize="0"/>
          <p:nvPr/>
        </p:nvPicPr>
        <p:blipFill rotWithShape="1">
          <a:blip r:embed="rId4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8"/>
          <p:cNvSpPr txBox="1"/>
          <p:nvPr/>
        </p:nvSpPr>
        <p:spPr>
          <a:xfrm>
            <a:off x="3373125" y="3192500"/>
            <a:ext cx="2361300" cy="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Cost of PCB: $35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Cost of Components:$90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TOTAL</a:t>
            </a:r>
            <a:endParaRPr b="1"/>
          </a:p>
        </p:txBody>
      </p:sp>
      <p:pic>
        <p:nvPicPr>
          <p:cNvPr id="437" name="Google Shape;437;p38"/>
          <p:cNvPicPr preferRelativeResize="0"/>
          <p:nvPr/>
        </p:nvPicPr>
        <p:blipFill rotWithShape="1">
          <a:blip r:embed="rId6">
            <a:alphaModFix/>
          </a:blip>
          <a:srcRect l="13433" r="33842"/>
          <a:stretch/>
        </p:blipFill>
        <p:spPr>
          <a:xfrm rot="5400000">
            <a:off x="5686151" y="1778349"/>
            <a:ext cx="3454423" cy="327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9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3" name="Google Shape;443;p39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4" name="Google Shape;444;p39"/>
          <p:cNvSpPr txBox="1"/>
          <p:nvPr/>
        </p:nvSpPr>
        <p:spPr>
          <a:xfrm>
            <a:off x="-8896350" y="1809750"/>
            <a:ext cx="2286000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UART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Async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Half-duplex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 wires max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Easy to implement</a:t>
            </a:r>
            <a:endParaRPr/>
          </a:p>
        </p:txBody>
      </p:sp>
      <p:sp>
        <p:nvSpPr>
          <p:cNvPr id="445" name="Google Shape;445;p39"/>
          <p:cNvSpPr txBox="1"/>
          <p:nvPr/>
        </p:nvSpPr>
        <p:spPr>
          <a:xfrm>
            <a:off x="-6524625" y="1862475"/>
            <a:ext cx="2667000" cy="3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I2C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Sync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Any # of slaves and masters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Half-duplex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 wires max</a:t>
            </a:r>
            <a:endParaRPr/>
          </a:p>
        </p:txBody>
      </p:sp>
      <p:sp>
        <p:nvSpPr>
          <p:cNvPr id="446" name="Google Shape;446;p39"/>
          <p:cNvSpPr txBox="1"/>
          <p:nvPr/>
        </p:nvSpPr>
        <p:spPr>
          <a:xfrm>
            <a:off x="-3622800" y="1838400"/>
            <a:ext cx="2466900" cy="34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Sync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Any # of slaves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But only 1 master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Full-duplex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 additional wire per slave</a:t>
            </a:r>
            <a:endParaRPr/>
          </a:p>
        </p:txBody>
      </p:sp>
      <p:cxnSp>
        <p:nvCxnSpPr>
          <p:cNvPr id="447" name="Google Shape;447;p39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Google Shape;448;p39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449" name="Google Shape;449;p39"/>
          <p:cNvGraphicFramePr/>
          <p:nvPr/>
        </p:nvGraphicFramePr>
        <p:xfrm>
          <a:off x="484888" y="18351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104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0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Synchronization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Full-Duplex?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 of Slaves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 of Masters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 of Wires</a:t>
                      </a:r>
                      <a:endParaRPr/>
                    </a:p>
                  </a:txBody>
                  <a:tcPr marL="91425" marR="91425" marT="91425" marB="91425"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SPI</a:t>
                      </a:r>
                      <a:endParaRPr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 + (1 per slave)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I2C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</a:t>
                      </a:r>
                      <a:endParaRPr/>
                    </a:p>
                  </a:txBody>
                  <a:tcPr marL="91425" marR="91425" marT="91425" marB="91425"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Any</a:t>
                      </a:r>
                      <a:endParaRPr/>
                    </a:p>
                  </a:txBody>
                  <a:tcPr marL="91425" marR="91425" marT="91425" marB="91425"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Any</a:t>
                      </a:r>
                      <a:endParaRPr/>
                    </a:p>
                  </a:txBody>
                  <a:tcPr marL="91425" marR="91425" marT="91425" marB="91425"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UART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--</a:t>
                      </a:r>
                      <a:endParaRPr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</a:t>
                      </a:r>
                      <a:endParaRPr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0" name="Google Shape;45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Design</a:t>
            </a:r>
            <a:endParaRPr/>
          </a:p>
        </p:txBody>
      </p:sp>
      <p:sp>
        <p:nvSpPr>
          <p:cNvPr id="451" name="Google Shape;451;p39"/>
          <p:cNvSpPr txBox="1"/>
          <p:nvPr/>
        </p:nvSpPr>
        <p:spPr>
          <a:xfrm>
            <a:off x="311700" y="1130400"/>
            <a:ext cx="75687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Communication Protocol</a:t>
            </a:r>
            <a:endParaRPr sz="2400" b="1"/>
          </a:p>
        </p:txBody>
      </p:sp>
      <p:pic>
        <p:nvPicPr>
          <p:cNvPr id="452" name="Google Shape;452;p39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9"/>
          <p:cNvSpPr/>
          <p:nvPr/>
        </p:nvSpPr>
        <p:spPr>
          <a:xfrm>
            <a:off x="484900" y="3952825"/>
            <a:ext cx="413100" cy="170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+2</a:t>
            </a:r>
            <a:endParaRPr sz="1100"/>
          </a:p>
        </p:txBody>
      </p:sp>
      <p:sp>
        <p:nvSpPr>
          <p:cNvPr id="455" name="Google Shape;455;p39"/>
          <p:cNvSpPr/>
          <p:nvPr/>
        </p:nvSpPr>
        <p:spPr>
          <a:xfrm>
            <a:off x="1587475" y="3952825"/>
            <a:ext cx="413100" cy="170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- 2</a:t>
            </a:r>
            <a:endParaRPr sz="1100"/>
          </a:p>
        </p:txBody>
      </p:sp>
      <p:sp>
        <p:nvSpPr>
          <p:cNvPr id="456" name="Google Shape;456;p39"/>
          <p:cNvSpPr/>
          <p:nvPr/>
        </p:nvSpPr>
        <p:spPr>
          <a:xfrm>
            <a:off x="1036188" y="3952825"/>
            <a:ext cx="413100" cy="1701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-1</a:t>
            </a:r>
            <a:endParaRPr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0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2" name="Google Shape;462;p40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3" name="Google Shape;463;p40"/>
          <p:cNvSpPr/>
          <p:nvPr/>
        </p:nvSpPr>
        <p:spPr>
          <a:xfrm>
            <a:off x="4840225" y="1096375"/>
            <a:ext cx="3944700" cy="2702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cxnSp>
        <p:nvCxnSpPr>
          <p:cNvPr id="465" name="Google Shape;465;p40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6" name="Google Shape;466;p40"/>
          <p:cNvSpPr txBox="1"/>
          <p:nvPr/>
        </p:nvSpPr>
        <p:spPr>
          <a:xfrm>
            <a:off x="311700" y="1244425"/>
            <a:ext cx="7568700" cy="1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Primary Purpose:</a:t>
            </a:r>
            <a:br>
              <a:rPr lang="en" sz="2400" b="1"/>
            </a:br>
            <a:r>
              <a:rPr lang="en" sz="2400"/>
              <a:t>Emergency System Stop feature </a:t>
            </a:r>
            <a:br>
              <a:rPr lang="en" sz="2400"/>
            </a:br>
            <a:r>
              <a:rPr lang="en" sz="2400"/>
              <a:t>that will add another layer of </a:t>
            </a:r>
            <a:br>
              <a:rPr lang="en" sz="2400"/>
            </a:br>
            <a:r>
              <a:rPr lang="en" sz="2400"/>
              <a:t>safety by detecting objects </a:t>
            </a:r>
            <a:br>
              <a:rPr lang="en" sz="2400"/>
            </a:br>
            <a:r>
              <a:rPr lang="en" sz="2400"/>
              <a:t>outside the view of the camera.</a:t>
            </a:r>
            <a:endParaRPr sz="2400" b="1"/>
          </a:p>
        </p:txBody>
      </p:sp>
      <p:sp>
        <p:nvSpPr>
          <p:cNvPr id="467" name="Google Shape;467;p40"/>
          <p:cNvSpPr txBox="1"/>
          <p:nvPr/>
        </p:nvSpPr>
        <p:spPr>
          <a:xfrm>
            <a:off x="311700" y="3399375"/>
            <a:ext cx="7909200" cy="11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Secondary Purpose: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Redundant System to the Navigation System to check distance calculations and to identify out of scope objects.</a:t>
            </a:r>
            <a:r>
              <a:rPr lang="en" sz="2400" b="1"/>
              <a:t> </a:t>
            </a:r>
            <a:endParaRPr sz="2400" b="1"/>
          </a:p>
        </p:txBody>
      </p:sp>
      <p:pic>
        <p:nvPicPr>
          <p:cNvPr id="468" name="Google Shape;4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525" y="1631325"/>
            <a:ext cx="2609801" cy="20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0"/>
          <p:cNvSpPr/>
          <p:nvPr/>
        </p:nvSpPr>
        <p:spPr>
          <a:xfrm rot="7823029">
            <a:off x="5057215" y="1803384"/>
            <a:ext cx="1167195" cy="1177257"/>
          </a:xfrm>
          <a:prstGeom prst="flowChartExtract">
            <a:avLst/>
          </a:prstGeom>
          <a:solidFill>
            <a:srgbClr val="8A5FD6">
              <a:alpha val="5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0"/>
          <p:cNvSpPr txBox="1"/>
          <p:nvPr/>
        </p:nvSpPr>
        <p:spPr>
          <a:xfrm>
            <a:off x="4837325" y="1034438"/>
            <a:ext cx="46770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Degree Coverage of the  Navigation System </a:t>
            </a:r>
            <a:endParaRPr b="1"/>
          </a:p>
        </p:txBody>
      </p:sp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</a:t>
            </a:r>
            <a:endParaRPr/>
          </a:p>
        </p:txBody>
      </p:sp>
      <p:pic>
        <p:nvPicPr>
          <p:cNvPr id="472" name="Google Shape;472;p40"/>
          <p:cNvPicPr preferRelativeResize="0"/>
          <p:nvPr/>
        </p:nvPicPr>
        <p:blipFill rotWithShape="1">
          <a:blip r:embed="rId4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1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9" name="Google Shape;479;p41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0" name="Google Shape;48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481" name="Google Shape;481;p41"/>
          <p:cNvSpPr txBox="1">
            <a:spLocks noGrp="1"/>
          </p:cNvSpPr>
          <p:nvPr>
            <p:ph type="body" idx="1"/>
          </p:nvPr>
        </p:nvSpPr>
        <p:spPr>
          <a:xfrm>
            <a:off x="95900" y="1722600"/>
            <a:ext cx="4104000" cy="31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6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Detection range of 5 feet and stopping range of 1.5 feet based on the buggy’s 3 mph speed limit</a:t>
            </a:r>
            <a:br>
              <a:rPr lang="en">
                <a:solidFill>
                  <a:srgbClr val="434343"/>
                </a:solidFill>
              </a:rPr>
            </a:b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6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Need to cover the front and </a:t>
            </a:r>
            <a:br>
              <a:rPr lang="en" sz="16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6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sides of buggy, about 5+ sensors</a:t>
            </a:r>
            <a:br>
              <a:rPr lang="en">
                <a:solidFill>
                  <a:srgbClr val="434343"/>
                </a:solidFill>
              </a:rPr>
            </a:br>
            <a:endParaRPr>
              <a:solidFill>
                <a:srgbClr val="4343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Budget constraint of 30 dollars, |</a:t>
            </a:r>
            <a:br>
              <a:rPr lang="en" sz="16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6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5 - 7 dollars a sensor unit.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482" name="Google Shape;482;p41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3" name="Google Shape;483;p41"/>
          <p:cNvSpPr txBox="1">
            <a:spLocks noGrp="1"/>
          </p:cNvSpPr>
          <p:nvPr>
            <p:ph type="body" idx="1"/>
          </p:nvPr>
        </p:nvSpPr>
        <p:spPr>
          <a:xfrm>
            <a:off x="9313775" y="1068425"/>
            <a:ext cx="4260300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Ultrasonic </a:t>
            </a:r>
            <a:br>
              <a:rPr lang="en"/>
            </a:br>
            <a:r>
              <a:rPr lang="en"/>
              <a:t>Inexpensive, durable, meets range requirement, accurate for cost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Infrared </a:t>
            </a:r>
            <a:br>
              <a:rPr lang="en"/>
            </a:br>
            <a:r>
              <a:rPr lang="en"/>
              <a:t>Inexpensive, work well outdoors, meets range requirement, accurate for cost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Radio</a:t>
            </a:r>
            <a:endParaRPr/>
          </a:p>
        </p:txBody>
      </p:sp>
      <p:sp>
        <p:nvSpPr>
          <p:cNvPr id="484" name="Google Shape;484;p41"/>
          <p:cNvSpPr txBox="1"/>
          <p:nvPr/>
        </p:nvSpPr>
        <p:spPr>
          <a:xfrm>
            <a:off x="311700" y="1083813"/>
            <a:ext cx="8117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Constraints     					</a:t>
            </a:r>
            <a:r>
              <a:rPr lang="en" sz="2400" b="1">
                <a:solidFill>
                  <a:schemeClr val="dk2"/>
                </a:solidFill>
              </a:rPr>
              <a:t> 	</a:t>
            </a:r>
            <a:endParaRPr sz="2400" b="1"/>
          </a:p>
        </p:txBody>
      </p:sp>
      <p:graphicFrame>
        <p:nvGraphicFramePr>
          <p:cNvPr id="485" name="Google Shape;485;p41"/>
          <p:cNvGraphicFramePr/>
          <p:nvPr/>
        </p:nvGraphicFramePr>
        <p:xfrm>
          <a:off x="3827950" y="21505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100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74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Cost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Range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Outdoor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Accuracy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Total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$4-7 </a:t>
                      </a:r>
                      <a:endParaRPr sz="1000"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30-300 cm</a:t>
                      </a:r>
                      <a:endParaRPr sz="1000"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75 -90 °</a:t>
                      </a:r>
                      <a:endParaRPr sz="1000"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per cost</a:t>
                      </a:r>
                      <a:endParaRPr sz="1000"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Ultrasonic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91425" marR="91425" marT="91425" marB="91425">
                    <a:lnR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Infrared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++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91425" marR="91425" marT="91425" marB="91425">
                    <a:lnR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Radio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Lidar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--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86" name="Google Shape;486;p41"/>
          <p:cNvSpPr txBox="1"/>
          <p:nvPr/>
        </p:nvSpPr>
        <p:spPr>
          <a:xfrm>
            <a:off x="4290625" y="1193150"/>
            <a:ext cx="33720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Research was based on the constraints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87" name="Google Shape;48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</a:t>
            </a:r>
            <a:endParaRPr/>
          </a:p>
        </p:txBody>
      </p:sp>
      <p:pic>
        <p:nvPicPr>
          <p:cNvPr id="488" name="Google Shape;488;p41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1"/>
          <p:cNvSpPr/>
          <p:nvPr/>
        </p:nvSpPr>
        <p:spPr>
          <a:xfrm>
            <a:off x="3827950" y="4613650"/>
            <a:ext cx="413100" cy="170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+2</a:t>
            </a:r>
            <a:endParaRPr sz="1100"/>
          </a:p>
        </p:txBody>
      </p:sp>
      <p:sp>
        <p:nvSpPr>
          <p:cNvPr id="491" name="Google Shape;491;p41"/>
          <p:cNvSpPr/>
          <p:nvPr/>
        </p:nvSpPr>
        <p:spPr>
          <a:xfrm>
            <a:off x="4930525" y="4613650"/>
            <a:ext cx="413100" cy="170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- 2</a:t>
            </a:r>
            <a:endParaRPr sz="1100"/>
          </a:p>
        </p:txBody>
      </p:sp>
      <p:sp>
        <p:nvSpPr>
          <p:cNvPr id="492" name="Google Shape;492;p41"/>
          <p:cNvSpPr/>
          <p:nvPr/>
        </p:nvSpPr>
        <p:spPr>
          <a:xfrm>
            <a:off x="4379238" y="4613650"/>
            <a:ext cx="413100" cy="1701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-1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" name="Google Shape;88;p15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5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 idx="4294967295"/>
          </p:nvPr>
        </p:nvSpPr>
        <p:spPr>
          <a:xfrm>
            <a:off x="311700" y="259125"/>
            <a:ext cx="48429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Project Objective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311700" y="1037950"/>
            <a:ext cx="8336400" cy="3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/>
              <a:t>Design and build an autonomous beach buggy </a:t>
            </a:r>
            <a:endParaRPr sz="1800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that runs completely off solar energy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92" name="Google Shape;92;p15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5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/>
        </p:nvSpPr>
        <p:spPr>
          <a:xfrm>
            <a:off x="311700" y="1890450"/>
            <a:ext cx="4244400" cy="2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Transport one passenger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Actively prevent collisions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Navigate from one location to another without user input</a:t>
            </a:r>
            <a:endParaRPr sz="1800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Incorporate safety protocols that protect people and the environment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9900" y="1432999"/>
            <a:ext cx="3808199" cy="333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2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8" name="Google Shape;498;p42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9" name="Google Shape;49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</a:t>
            </a:r>
            <a:endParaRPr/>
          </a:p>
        </p:txBody>
      </p:sp>
      <p:cxnSp>
        <p:nvCxnSpPr>
          <p:cNvPr id="500" name="Google Shape;500;p42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1" name="Google Shape;50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Mounts</a:t>
            </a:r>
            <a:endParaRPr/>
          </a:p>
        </p:txBody>
      </p:sp>
      <p:sp>
        <p:nvSpPr>
          <p:cNvPr id="502" name="Google Shape;502;p42"/>
          <p:cNvSpPr txBox="1"/>
          <p:nvPr/>
        </p:nvSpPr>
        <p:spPr>
          <a:xfrm>
            <a:off x="227050" y="1068425"/>
            <a:ext cx="7568700" cy="1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Coverage around the Buggy</a:t>
            </a:r>
            <a:endParaRPr sz="24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Added servos to the design to rotate the sensors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Created mounts that will allow the sensors and servos to be mounted anywhere on the buggy</a:t>
            </a:r>
            <a:endParaRPr sz="2400" b="1"/>
          </a:p>
        </p:txBody>
      </p:sp>
      <p:pic>
        <p:nvPicPr>
          <p:cNvPr id="503" name="Google Shape;50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53023"/>
            <a:ext cx="3757976" cy="19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0009" y="3128100"/>
            <a:ext cx="3697016" cy="19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2"/>
          <p:cNvPicPr preferRelativeResize="0"/>
          <p:nvPr/>
        </p:nvPicPr>
        <p:blipFill rotWithShape="1">
          <a:blip r:embed="rId5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3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2" name="Google Shape;512;p43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43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4" name="Google Shape;51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925" y="1058176"/>
            <a:ext cx="3433097" cy="20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50" y="1302384"/>
            <a:ext cx="710175" cy="6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450" y="2007465"/>
            <a:ext cx="710175" cy="61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450" y="2952178"/>
            <a:ext cx="740700" cy="53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2925" y="3138450"/>
            <a:ext cx="3377787" cy="19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3"/>
          <p:cNvPicPr preferRelativeResize="0"/>
          <p:nvPr/>
        </p:nvPicPr>
        <p:blipFill rotWithShape="1">
          <a:blip r:embed="rId8">
            <a:alphaModFix/>
          </a:blip>
          <a:srcRect t="911"/>
          <a:stretch/>
        </p:blipFill>
        <p:spPr>
          <a:xfrm>
            <a:off x="5284125" y="3440625"/>
            <a:ext cx="2751125" cy="14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3"/>
          <p:cNvPicPr preferRelativeResize="0"/>
          <p:nvPr/>
        </p:nvPicPr>
        <p:blipFill rotWithShape="1">
          <a:blip r:embed="rId9">
            <a:alphaModFix/>
          </a:blip>
          <a:srcRect t="1156"/>
          <a:stretch/>
        </p:blipFill>
        <p:spPr>
          <a:xfrm>
            <a:off x="5284125" y="1113775"/>
            <a:ext cx="2651484" cy="210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1037838" y="4081088"/>
            <a:ext cx="90938" cy="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9300" y="3963122"/>
            <a:ext cx="819400" cy="50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94863" y="3125175"/>
            <a:ext cx="176893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</a:t>
            </a:r>
            <a:endParaRPr/>
          </a:p>
        </p:txBody>
      </p:sp>
      <p:pic>
        <p:nvPicPr>
          <p:cNvPr id="525" name="Google Shape;525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07125" y="2219975"/>
            <a:ext cx="1524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07112" y="1314775"/>
            <a:ext cx="1524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3"/>
          <p:cNvPicPr preferRelativeResize="0"/>
          <p:nvPr/>
        </p:nvPicPr>
        <p:blipFill rotWithShape="1">
          <a:blip r:embed="rId15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4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4" name="Google Shape;534;p44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5" name="Google Shape;53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 </a:t>
            </a:r>
            <a:endParaRPr/>
          </a:p>
        </p:txBody>
      </p:sp>
      <p:cxnSp>
        <p:nvCxnSpPr>
          <p:cNvPr id="536" name="Google Shape;536;p44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7" name="Google Shape;5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475" y="2250012"/>
            <a:ext cx="600600" cy="4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4"/>
          <p:cNvSpPr txBox="1">
            <a:spLocks noGrp="1"/>
          </p:cNvSpPr>
          <p:nvPr>
            <p:ph type="body" idx="1"/>
          </p:nvPr>
        </p:nvSpPr>
        <p:spPr>
          <a:xfrm>
            <a:off x="2183475" y="3362175"/>
            <a:ext cx="3465000" cy="20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434343"/>
                </a:solidFill>
              </a:rPr>
              <a:t>-&gt; Serial communication support</a:t>
            </a:r>
            <a:br>
              <a:rPr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-&gt; Cost effective (&lt; $20)</a:t>
            </a:r>
            <a:br>
              <a:rPr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-&gt; Well documented</a:t>
            </a:r>
            <a:br>
              <a:rPr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-&gt; Compatible with MSP430							      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539" name="Google Shape;53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7898" y="1128222"/>
            <a:ext cx="3999464" cy="188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4"/>
          <p:cNvPicPr preferRelativeResize="0"/>
          <p:nvPr/>
        </p:nvPicPr>
        <p:blipFill rotWithShape="1">
          <a:blip r:embed="rId5">
            <a:alphaModFix/>
          </a:blip>
          <a:srcRect l="36293"/>
          <a:stretch/>
        </p:blipFill>
        <p:spPr>
          <a:xfrm>
            <a:off x="3968850" y="1561042"/>
            <a:ext cx="998925" cy="8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4"/>
          <p:cNvSpPr/>
          <p:nvPr/>
        </p:nvSpPr>
        <p:spPr>
          <a:xfrm>
            <a:off x="2504675" y="2114263"/>
            <a:ext cx="838800" cy="733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2" name="Google Shape;542;p44"/>
          <p:cNvCxnSpPr/>
          <p:nvPr/>
        </p:nvCxnSpPr>
        <p:spPr>
          <a:xfrm rot="10800000" flipH="1">
            <a:off x="3343475" y="1957063"/>
            <a:ext cx="948300" cy="89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3" name="Google Shape;543;p44"/>
          <p:cNvCxnSpPr/>
          <p:nvPr/>
        </p:nvCxnSpPr>
        <p:spPr>
          <a:xfrm rot="10800000" flipH="1">
            <a:off x="3344225" y="1942688"/>
            <a:ext cx="947700" cy="17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4" name="Google Shape;544;p44"/>
          <p:cNvCxnSpPr/>
          <p:nvPr/>
        </p:nvCxnSpPr>
        <p:spPr>
          <a:xfrm>
            <a:off x="2115000" y="337762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5" name="Google Shape;545;p44"/>
          <p:cNvSpPr txBox="1"/>
          <p:nvPr/>
        </p:nvSpPr>
        <p:spPr>
          <a:xfrm>
            <a:off x="1796450" y="1174925"/>
            <a:ext cx="17088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434343"/>
                </a:solidFill>
              </a:rPr>
              <a:t>Adafruit Ultimate GPS Breakout </a:t>
            </a:r>
            <a:endParaRPr sz="7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6" name="Google Shape;54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9100" y="1392863"/>
            <a:ext cx="803516" cy="5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4"/>
          <p:cNvSpPr txBox="1"/>
          <p:nvPr/>
        </p:nvSpPr>
        <p:spPr>
          <a:xfrm>
            <a:off x="1738575" y="2892125"/>
            <a:ext cx="25083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NEO-6M GPS Receiver Module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8" name="Google Shape;54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9875" y="2066413"/>
            <a:ext cx="803525" cy="71263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4"/>
          <p:cNvSpPr txBox="1"/>
          <p:nvPr/>
        </p:nvSpPr>
        <p:spPr>
          <a:xfrm>
            <a:off x="1260225" y="1826000"/>
            <a:ext cx="15267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55555"/>
                </a:solidFill>
              </a:rPr>
              <a:t>Copernicus II GPS Module </a:t>
            </a:r>
            <a:endParaRPr sz="700">
              <a:solidFill>
                <a:srgbClr val="55555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0" name="Google Shape;550;p44"/>
          <p:cNvPicPr preferRelativeResize="0"/>
          <p:nvPr/>
        </p:nvPicPr>
        <p:blipFill rotWithShape="1">
          <a:blip r:embed="rId5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5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7" name="Google Shape;557;p45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8" name="Google Shape;558;p45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Implementation </a:t>
            </a:r>
            <a:endParaRPr/>
          </a:p>
        </p:txBody>
      </p:sp>
      <p:cxnSp>
        <p:nvCxnSpPr>
          <p:cNvPr id="559" name="Google Shape;559;p45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45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61" name="Google Shape;561;p45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6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8" name="Google Shape;568;p46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9" name="Google Shape;56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PCB Software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0" name="Google Shape;570;p46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1" name="Google Shape;571;p46"/>
          <p:cNvSpPr txBox="1"/>
          <p:nvPr/>
        </p:nvSpPr>
        <p:spPr>
          <a:xfrm>
            <a:off x="9436825" y="1997900"/>
            <a:ext cx="9564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Olesya</a:t>
            </a:r>
            <a:endParaRPr/>
          </a:p>
        </p:txBody>
      </p:sp>
      <p:sp>
        <p:nvSpPr>
          <p:cNvPr id="572" name="Google Shape;572;p46"/>
          <p:cNvSpPr txBox="1"/>
          <p:nvPr/>
        </p:nvSpPr>
        <p:spPr>
          <a:xfrm>
            <a:off x="195650" y="1182650"/>
            <a:ext cx="7337700" cy="3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</a:rPr>
              <a:t>Software on the Main Control Unit </a:t>
            </a:r>
            <a:endParaRPr sz="18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</a:rPr>
              <a:t>-&gt; Communicate with two other systems</a:t>
            </a:r>
            <a:br>
              <a:rPr lang="en" sz="1600">
                <a:solidFill>
                  <a:srgbClr val="434343"/>
                </a:solidFill>
              </a:rPr>
            </a:b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</a:rPr>
              <a:t>-&gt;Interrupts for certain pins</a:t>
            </a:r>
            <a:br>
              <a:rPr lang="en" sz="1600">
                <a:solidFill>
                  <a:srgbClr val="434343"/>
                </a:solidFill>
              </a:rPr>
            </a:b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</a:rPr>
              <a:t>-&gt;Data polling for certain pins</a:t>
            </a:r>
            <a:br>
              <a:rPr lang="en" sz="1600">
                <a:solidFill>
                  <a:srgbClr val="434343"/>
                </a:solidFill>
              </a:rPr>
            </a:b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</a:rPr>
              <a:t>-&gt;Create PWM signals</a:t>
            </a:r>
            <a:br>
              <a:rPr lang="en" sz="1600">
                <a:solidFill>
                  <a:srgbClr val="434343"/>
                </a:solidFill>
              </a:rPr>
            </a:b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</a:rPr>
              <a:t>-&gt;Support SPI Interfaces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  </a:t>
            </a:r>
            <a:br>
              <a:rPr lang="en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</p:txBody>
      </p:sp>
      <p:pic>
        <p:nvPicPr>
          <p:cNvPr id="573" name="Google Shape;573;p46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0263" y="1068413"/>
            <a:ext cx="4772025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6"/>
          <p:cNvPicPr preferRelativeResize="0"/>
          <p:nvPr/>
        </p:nvPicPr>
        <p:blipFill rotWithShape="1">
          <a:blip r:embed="rId5">
            <a:alphaModFix/>
          </a:blip>
          <a:srcRect l="14619" t="78896" r="77385" b="15356"/>
          <a:stretch/>
        </p:blipFill>
        <p:spPr>
          <a:xfrm rot="10800000">
            <a:off x="4315800" y="4217385"/>
            <a:ext cx="381525" cy="2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4831" y="902850"/>
            <a:ext cx="4276243" cy="42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7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3" name="Google Shape;583;p47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4" name="Google Shape;584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MCU State Machine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</a:t>
            </a:r>
            <a:endParaRPr/>
          </a:p>
        </p:txBody>
      </p:sp>
      <p:cxnSp>
        <p:nvCxnSpPr>
          <p:cNvPr id="586" name="Google Shape;586;p47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7" name="Google Shape;587;p47"/>
          <p:cNvSpPr txBox="1"/>
          <p:nvPr/>
        </p:nvSpPr>
        <p:spPr>
          <a:xfrm>
            <a:off x="9436825" y="1997900"/>
            <a:ext cx="9564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Olesya</a:t>
            </a:r>
            <a:endParaRPr/>
          </a:p>
        </p:txBody>
      </p:sp>
      <p:sp>
        <p:nvSpPr>
          <p:cNvPr id="588" name="Google Shape;588;p47"/>
          <p:cNvSpPr txBox="1"/>
          <p:nvPr/>
        </p:nvSpPr>
        <p:spPr>
          <a:xfrm>
            <a:off x="195650" y="1182650"/>
            <a:ext cx="4376400" cy="3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666666"/>
                </a:solidFill>
              </a:rPr>
              <a:t>High Level Overview</a:t>
            </a:r>
            <a:endParaRPr sz="180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-&gt;</a:t>
            </a:r>
            <a:r>
              <a:rPr lang="en" b="1">
                <a:solidFill>
                  <a:srgbClr val="666666"/>
                </a:solidFill>
              </a:rPr>
              <a:t> Initializing</a:t>
            </a:r>
            <a:r>
              <a:rPr lang="en">
                <a:solidFill>
                  <a:srgbClr val="666666"/>
                </a:solidFill>
              </a:rPr>
              <a:t>: Checks all systems, handshake with CS system.</a:t>
            </a:r>
            <a:br>
              <a:rPr lang="en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-&gt;</a:t>
            </a:r>
            <a:r>
              <a:rPr lang="en" b="1">
                <a:solidFill>
                  <a:srgbClr val="666666"/>
                </a:solidFill>
              </a:rPr>
              <a:t>Nominal Running</a:t>
            </a:r>
            <a:r>
              <a:rPr lang="en">
                <a:solidFill>
                  <a:srgbClr val="666666"/>
                </a:solidFill>
              </a:rPr>
              <a:t>: Reads and process all inputs, send data to navigation system, decode and execute navigation system data .</a:t>
            </a:r>
            <a:br>
              <a:rPr lang="en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-&gt;</a:t>
            </a:r>
            <a:r>
              <a:rPr lang="en" b="1">
                <a:solidFill>
                  <a:srgbClr val="666666"/>
                </a:solidFill>
              </a:rPr>
              <a:t>Stopping</a:t>
            </a:r>
            <a:r>
              <a:rPr lang="en">
                <a:solidFill>
                  <a:srgbClr val="666666"/>
                </a:solidFill>
              </a:rPr>
              <a:t>: Stops motors.</a:t>
            </a:r>
            <a:br>
              <a:rPr lang="en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-&gt;</a:t>
            </a:r>
            <a:r>
              <a:rPr lang="en" b="1">
                <a:solidFill>
                  <a:srgbClr val="666666"/>
                </a:solidFill>
              </a:rPr>
              <a:t>Recovering_Stop</a:t>
            </a:r>
            <a:r>
              <a:rPr lang="en">
                <a:solidFill>
                  <a:srgbClr val="666666"/>
                </a:solidFill>
              </a:rPr>
              <a:t>: Waits for Navigation system flag to continue.</a:t>
            </a:r>
            <a:br>
              <a:rPr lang="en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-&gt;</a:t>
            </a:r>
            <a:r>
              <a:rPr lang="en" b="1">
                <a:solidFill>
                  <a:srgbClr val="666666"/>
                </a:solidFill>
              </a:rPr>
              <a:t>Recovering_Emergency</a:t>
            </a:r>
            <a:r>
              <a:rPr lang="en">
                <a:solidFill>
                  <a:srgbClr val="666666"/>
                </a:solidFill>
              </a:rPr>
              <a:t>: Waits for user input to continue.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  </a:t>
            </a:r>
            <a:br>
              <a:rPr lang="en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</p:txBody>
      </p:sp>
      <p:pic>
        <p:nvPicPr>
          <p:cNvPr id="589" name="Google Shape;589;p47"/>
          <p:cNvPicPr preferRelativeResize="0"/>
          <p:nvPr/>
        </p:nvPicPr>
        <p:blipFill rotWithShape="1">
          <a:blip r:embed="rId4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8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6" name="Google Shape;596;p48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7" name="Google Shape;597;p48"/>
          <p:cNvSpPr/>
          <p:nvPr/>
        </p:nvSpPr>
        <p:spPr>
          <a:xfrm>
            <a:off x="0" y="2179025"/>
            <a:ext cx="9144000" cy="2964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Software Tools 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9" name="Google Shape;599;p48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0" name="Google Shape;600;p48"/>
          <p:cNvSpPr txBox="1"/>
          <p:nvPr/>
        </p:nvSpPr>
        <p:spPr>
          <a:xfrm>
            <a:off x="402875" y="981975"/>
            <a:ext cx="56196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/>
              <a:t>TI RTOS  and Code Composer Studio v8</a:t>
            </a:r>
            <a:endParaRPr sz="1800" b="1"/>
          </a:p>
        </p:txBody>
      </p:sp>
      <p:pic>
        <p:nvPicPr>
          <p:cNvPr id="601" name="Google Shape;6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800" y="1457325"/>
            <a:ext cx="4827623" cy="2011301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8"/>
          <p:cNvSpPr txBox="1"/>
          <p:nvPr/>
        </p:nvSpPr>
        <p:spPr>
          <a:xfrm>
            <a:off x="949875" y="3560850"/>
            <a:ext cx="7689300" cy="138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More Hardware Control</a:t>
            </a:r>
            <a:endParaRPr b="1">
              <a:solidFill>
                <a:schemeClr val="dk2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TI-RTOS has support for multitasking and memory management.</a:t>
            </a:r>
            <a:br>
              <a:rPr lang="en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TI- RTOS also manages power and timers/interrupts</a:t>
            </a:r>
            <a:br>
              <a:rPr lang="en" b="1">
                <a:solidFill>
                  <a:schemeClr val="dk2"/>
                </a:solidFill>
              </a:rPr>
            </a:br>
            <a:r>
              <a:rPr lang="en" b="1">
                <a:solidFill>
                  <a:schemeClr val="dk2"/>
                </a:solidFill>
              </a:rPr>
              <a:t>Resource Helper</a:t>
            </a:r>
            <a:br>
              <a:rPr lang="en" b="1">
                <a:solidFill>
                  <a:schemeClr val="dk2"/>
                </a:solidFill>
              </a:rPr>
            </a:br>
            <a:r>
              <a:rPr lang="en" b="1">
                <a:solidFill>
                  <a:schemeClr val="dk2"/>
                </a:solidFill>
              </a:rPr>
              <a:t>	</a:t>
            </a:r>
            <a:r>
              <a:rPr lang="en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Texas Instruments has a RTOS module that is supported out of the box.</a:t>
            </a:r>
            <a:endParaRPr b="1"/>
          </a:p>
        </p:txBody>
      </p:sp>
      <p:pic>
        <p:nvPicPr>
          <p:cNvPr id="603" name="Google Shape;603;p48"/>
          <p:cNvPicPr preferRelativeResize="0"/>
          <p:nvPr/>
        </p:nvPicPr>
        <p:blipFill rotWithShape="1">
          <a:blip r:embed="rId4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9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0" name="Google Shape;610;p49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1" name="Google Shape;611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Overview</a:t>
            </a:r>
            <a:endParaRPr/>
          </a:p>
        </p:txBody>
      </p:sp>
      <p:sp>
        <p:nvSpPr>
          <p:cNvPr id="612" name="Google Shape;612;p49"/>
          <p:cNvSpPr txBox="1">
            <a:spLocks noGrp="1"/>
          </p:cNvSpPr>
          <p:nvPr>
            <p:ph type="body" idx="1"/>
          </p:nvPr>
        </p:nvSpPr>
        <p:spPr>
          <a:xfrm>
            <a:off x="457200" y="1120675"/>
            <a:ext cx="8375100" cy="35820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TI RTOS Tasks </a:t>
            </a:r>
            <a:endParaRPr sz="24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en" sz="1600">
                <a:solidFill>
                  <a:srgbClr val="FFFFFF"/>
                </a:solidFill>
              </a:rPr>
            </a:br>
            <a:r>
              <a:rPr lang="en" sz="1600">
                <a:solidFill>
                  <a:srgbClr val="FFFFFF"/>
                </a:solidFill>
              </a:rPr>
              <a:t>GPS - Receives gps NMEA strings from module and parses the information for long, lat, and velocity. </a:t>
            </a:r>
            <a:endParaRPr sz="16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PWM - Vary to duty cycle and control the speed of each motor. </a:t>
            </a:r>
            <a:br>
              <a:rPr lang="en" sz="1600">
                <a:solidFill>
                  <a:srgbClr val="FFFFFF"/>
                </a:solidFill>
              </a:rPr>
            </a:br>
            <a:endParaRPr sz="16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Encoder - Tracks the movement of the steering motor to give us feedback for PID.</a:t>
            </a:r>
            <a:endParaRPr sz="16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SPI - Send communication packet to the Navigation system.</a:t>
            </a:r>
            <a:endParaRPr sz="16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cxnSp>
        <p:nvCxnSpPr>
          <p:cNvPr id="613" name="Google Shape;613;p49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4" name="Google Shape;614;p49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5" name="Google Shape;615;p49"/>
          <p:cNvSpPr txBox="1"/>
          <p:nvPr/>
        </p:nvSpPr>
        <p:spPr>
          <a:xfrm>
            <a:off x="9266800" y="2412350"/>
            <a:ext cx="8607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Olesya, Patrick</a:t>
            </a:r>
            <a:endParaRPr/>
          </a:p>
        </p:txBody>
      </p:sp>
      <p:pic>
        <p:nvPicPr>
          <p:cNvPr id="616" name="Google Shape;616;p49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3320825"/>
            <a:ext cx="39528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9"/>
          <p:cNvPicPr preferRelativeResize="0"/>
          <p:nvPr/>
        </p:nvPicPr>
        <p:blipFill rotWithShape="1">
          <a:blip r:embed="rId6">
            <a:alphaModFix/>
          </a:blip>
          <a:srcRect b="21054"/>
          <a:stretch/>
        </p:blipFill>
        <p:spPr>
          <a:xfrm>
            <a:off x="457200" y="1793222"/>
            <a:ext cx="5448300" cy="2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0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25" name="Google Shape;625;p50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6" name="Google Shape;62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Overview</a:t>
            </a:r>
            <a:endParaRPr/>
          </a:p>
        </p:txBody>
      </p:sp>
      <p:sp>
        <p:nvSpPr>
          <p:cNvPr id="627" name="Google Shape;627;p50"/>
          <p:cNvSpPr txBox="1">
            <a:spLocks noGrp="1"/>
          </p:cNvSpPr>
          <p:nvPr>
            <p:ph type="body" idx="1"/>
          </p:nvPr>
        </p:nvSpPr>
        <p:spPr>
          <a:xfrm>
            <a:off x="457200" y="1120675"/>
            <a:ext cx="8375100" cy="35820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Interrupts</a:t>
            </a:r>
            <a:endParaRPr sz="24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en" sz="1600">
                <a:solidFill>
                  <a:srgbClr val="FFFFFF"/>
                </a:solidFill>
              </a:rPr>
            </a:br>
            <a:r>
              <a:rPr lang="en" sz="1600">
                <a:solidFill>
                  <a:srgbClr val="FFFFFF"/>
                </a:solidFill>
              </a:rPr>
              <a:t>Speedometer - Times tire rotation to be able to determine speed</a:t>
            </a:r>
            <a:endParaRPr sz="16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Start/Stop Buttons - Emergency stop button that disables both motors and Start button to enable them again</a:t>
            </a:r>
            <a:endParaRPr/>
          </a:p>
        </p:txBody>
      </p:sp>
      <p:cxnSp>
        <p:nvCxnSpPr>
          <p:cNvPr id="628" name="Google Shape;628;p50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9" name="Google Shape;629;p50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0" name="Google Shape;630;p50"/>
          <p:cNvSpPr txBox="1"/>
          <p:nvPr/>
        </p:nvSpPr>
        <p:spPr>
          <a:xfrm>
            <a:off x="9266800" y="2412350"/>
            <a:ext cx="8607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Olesya, Patrick</a:t>
            </a:r>
            <a:endParaRPr/>
          </a:p>
        </p:txBody>
      </p:sp>
      <p:pic>
        <p:nvPicPr>
          <p:cNvPr id="631" name="Google Shape;631;p50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1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38" name="Google Shape;638;p51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9" name="Google Shape;639;p51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Difficulties </a:t>
            </a:r>
            <a:endParaRPr/>
          </a:p>
        </p:txBody>
      </p:sp>
      <p:cxnSp>
        <p:nvCxnSpPr>
          <p:cNvPr id="640" name="Google Shape;640;p51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" name="Google Shape;641;p51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2" name="Google Shape;642;p51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3" name="Google Shape;103;p16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16"/>
          <p:cNvSpPr/>
          <p:nvPr/>
        </p:nvSpPr>
        <p:spPr>
          <a:xfrm>
            <a:off x="4541650" y="1028700"/>
            <a:ext cx="3936000" cy="3494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415325" y="1028775"/>
            <a:ext cx="3936000" cy="3494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 idx="4294967295"/>
          </p:nvPr>
        </p:nvSpPr>
        <p:spPr>
          <a:xfrm>
            <a:off x="311700" y="259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Project Specifications &amp; Requirements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7" name="Google Shape;107;p16"/>
          <p:cNvGraphicFramePr/>
          <p:nvPr/>
        </p:nvGraphicFramePr>
        <p:xfrm>
          <a:off x="501500" y="1533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36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Travel </a:t>
                      </a:r>
                      <a:r>
                        <a:rPr lang="en" sz="1400" b="1"/>
                        <a:t>20 miles</a:t>
                      </a:r>
                      <a:endParaRPr sz="14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Transport a </a:t>
                      </a:r>
                      <a:r>
                        <a:rPr lang="en" sz="1400" b="1"/>
                        <a:t>120</a:t>
                      </a:r>
                      <a:r>
                        <a:rPr lang="en" b="1"/>
                        <a:t> lb. </a:t>
                      </a:r>
                      <a:r>
                        <a:rPr lang="en" sz="1400"/>
                        <a:t>passenger</a:t>
                      </a:r>
                      <a:endParaRPr sz="14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Travel at no more than</a:t>
                      </a:r>
                      <a:r>
                        <a:rPr lang="en" sz="1400"/>
                        <a:t> </a:t>
                      </a:r>
                      <a:r>
                        <a:rPr lang="en" sz="1400" b="1"/>
                        <a:t>3 mph</a:t>
                      </a:r>
                      <a:endParaRPr sz="14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Run completely on </a:t>
                      </a:r>
                      <a:r>
                        <a:rPr lang="en" sz="1400" b="1"/>
                        <a:t>solar energy</a:t>
                      </a:r>
                      <a:endParaRPr sz="14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 the journey in </a:t>
                      </a:r>
                      <a:r>
                        <a:rPr lang="en" b="1"/>
                        <a:t>8 hours</a:t>
                      </a:r>
                      <a:endParaRPr sz="14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 within </a:t>
                      </a:r>
                      <a:r>
                        <a:rPr lang="en" b="1"/>
                        <a:t>100 feet</a:t>
                      </a:r>
                      <a:r>
                        <a:rPr lang="en"/>
                        <a:t> of intended destination autonomously</a:t>
                      </a:r>
                      <a:endParaRPr sz="14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Final product costs less than</a:t>
                      </a:r>
                      <a:r>
                        <a:rPr lang="en" sz="1400"/>
                        <a:t> </a:t>
                      </a:r>
                      <a:r>
                        <a:rPr lang="en" sz="1400" b="1"/>
                        <a:t>$2,000</a:t>
                      </a:r>
                      <a:endParaRPr sz="14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8" name="Google Shape;108;p16"/>
          <p:cNvSpPr txBox="1"/>
          <p:nvPr/>
        </p:nvSpPr>
        <p:spPr>
          <a:xfrm>
            <a:off x="501500" y="1016638"/>
            <a:ext cx="77481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Given Specifications:					</a:t>
            </a:r>
            <a:endParaRPr sz="1600" b="1"/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5">
            <a:alphaModFix/>
          </a:blip>
          <a:srcRect l="4969" r="7071"/>
          <a:stretch/>
        </p:blipFill>
        <p:spPr>
          <a:xfrm>
            <a:off x="4458625" y="1016650"/>
            <a:ext cx="4102027" cy="350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2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9" name="Google Shape;649;p52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0" name="Google Shape;650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 and PWM Difficulties</a:t>
            </a:r>
            <a:endParaRPr/>
          </a:p>
        </p:txBody>
      </p:sp>
      <p:cxnSp>
        <p:nvCxnSpPr>
          <p:cNvPr id="651" name="Google Shape;651;p52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2" name="Google Shape;652;p52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3" name="Google Shape;653;p52"/>
          <p:cNvSpPr txBox="1"/>
          <p:nvPr/>
        </p:nvSpPr>
        <p:spPr>
          <a:xfrm>
            <a:off x="9583525" y="570725"/>
            <a:ext cx="8607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  <p:graphicFrame>
        <p:nvGraphicFramePr>
          <p:cNvPr id="654" name="Google Shape;654;p52"/>
          <p:cNvGraphicFramePr/>
          <p:nvPr/>
        </p:nvGraphicFramePr>
        <p:xfrm>
          <a:off x="952500" y="198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Problem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Solution</a:t>
                      </a:r>
                      <a:endParaRPr/>
                    </a:p>
                  </a:txBody>
                  <a:tcPr marL="91425" marR="91425" marT="91425" marB="91425"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Hard to implement RPi Slave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RPi Master and MSP Slave</a:t>
                      </a:r>
                      <a:endParaRPr/>
                    </a:p>
                  </a:txBody>
                  <a:tcPr marL="91425" marR="91425" marT="91425" marB="91425"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PWM Synchronization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Implement TI-RTOS</a:t>
                      </a:r>
                      <a:endParaRPr/>
                    </a:p>
                  </a:txBody>
                  <a:tcPr marL="91425" marR="91425" marT="91425" marB="91425"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55" name="Google Shape;655;p52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3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62" name="Google Shape;662;p53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3" name="Google Shape;663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Limitations</a:t>
            </a:r>
            <a:endParaRPr/>
          </a:p>
        </p:txBody>
      </p:sp>
      <p:sp>
        <p:nvSpPr>
          <p:cNvPr id="664" name="Google Shape;664;p53"/>
          <p:cNvSpPr txBox="1">
            <a:spLocks noGrp="1"/>
          </p:cNvSpPr>
          <p:nvPr>
            <p:ph type="body" idx="1"/>
          </p:nvPr>
        </p:nvSpPr>
        <p:spPr>
          <a:xfrm>
            <a:off x="194450" y="1432050"/>
            <a:ext cx="8520600" cy="27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Concerned with initial PCB design using the FR43133 instead of the current design, space was concern. </a:t>
            </a:r>
            <a:endParaRPr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To fix this problem and to simplify PCB design and code, we decided to offload the sensors to another microprocessor. </a:t>
            </a:r>
            <a:endParaRPr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After switching the design we had enough space, but we wanted to keep this to streamline the code on the processor.   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cxnSp>
        <p:nvCxnSpPr>
          <p:cNvPr id="665" name="Google Shape;665;p53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6" name="Google Shape;666;p53"/>
          <p:cNvCxnSpPr/>
          <p:nvPr/>
        </p:nvCxnSpPr>
        <p:spPr>
          <a:xfrm>
            <a:off x="0" y="981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7" name="Google Shape;667;p53"/>
          <p:cNvSpPr txBox="1"/>
          <p:nvPr/>
        </p:nvSpPr>
        <p:spPr>
          <a:xfrm>
            <a:off x="9266800" y="2412350"/>
            <a:ext cx="8607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Olesya</a:t>
            </a:r>
            <a:endParaRPr/>
          </a:p>
        </p:txBody>
      </p:sp>
      <p:pic>
        <p:nvPicPr>
          <p:cNvPr id="668" name="Google Shape;668;p53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6"/>
          <p:cNvSpPr/>
          <p:nvPr/>
        </p:nvSpPr>
        <p:spPr>
          <a:xfrm>
            <a:off x="847825" y="459250"/>
            <a:ext cx="6630600" cy="4325700"/>
          </a:xfrm>
          <a:prstGeom prst="roundRect">
            <a:avLst>
              <a:gd name="adj" fmla="val 16667"/>
            </a:avLst>
          </a:prstGeom>
          <a:solidFill>
            <a:srgbClr val="999999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1" name="Google Shape;70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073" y="613476"/>
            <a:ext cx="5566275" cy="41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56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3" name="Google Shape;703;p56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04" name="Google Shape;704;p56"/>
          <p:cNvPicPr preferRelativeResize="0"/>
          <p:nvPr/>
        </p:nvPicPr>
        <p:blipFill rotWithShape="1">
          <a:blip r:embed="rId4">
            <a:alphaModFix/>
          </a:blip>
          <a:srcRect l="8551" t="5126" r="10470" b="9998"/>
          <a:stretch/>
        </p:blipFill>
        <p:spPr>
          <a:xfrm rot="-5400000">
            <a:off x="3291707" y="1289648"/>
            <a:ext cx="752900" cy="127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6"/>
          <p:cNvPicPr preferRelativeResize="0"/>
          <p:nvPr/>
        </p:nvPicPr>
        <p:blipFill rotWithShape="1">
          <a:blip r:embed="rId5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6"/>
          <p:cNvPicPr preferRelativeResize="0"/>
          <p:nvPr/>
        </p:nvPicPr>
        <p:blipFill rotWithShape="1">
          <a:blip r:embed="rId7">
            <a:alphaModFix/>
          </a:blip>
          <a:srcRect t="20525" b="9827"/>
          <a:stretch/>
        </p:blipFill>
        <p:spPr>
          <a:xfrm>
            <a:off x="3023915" y="2776635"/>
            <a:ext cx="1274350" cy="63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56"/>
          <p:cNvPicPr preferRelativeResize="0"/>
          <p:nvPr/>
        </p:nvPicPr>
        <p:blipFill rotWithShape="1">
          <a:blip r:embed="rId8">
            <a:alphaModFix/>
          </a:blip>
          <a:srcRect l="10841" t="29941" r="25867" b="45866"/>
          <a:stretch/>
        </p:blipFill>
        <p:spPr>
          <a:xfrm rot="5400000">
            <a:off x="763568" y="2854763"/>
            <a:ext cx="1372374" cy="69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56"/>
          <p:cNvPicPr preferRelativeResize="0"/>
          <p:nvPr/>
        </p:nvPicPr>
        <p:blipFill rotWithShape="1">
          <a:blip r:embed="rId9">
            <a:alphaModFix/>
          </a:blip>
          <a:srcRect l="24249" t="32047" r="25010" b="32190"/>
          <a:stretch/>
        </p:blipFill>
        <p:spPr>
          <a:xfrm rot="5400000">
            <a:off x="914425" y="1576737"/>
            <a:ext cx="876100" cy="82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56"/>
          <p:cNvPicPr preferRelativeResize="0"/>
          <p:nvPr/>
        </p:nvPicPr>
        <p:blipFill rotWithShape="1">
          <a:blip r:embed="rId8">
            <a:alphaModFix/>
          </a:blip>
          <a:srcRect l="10841" t="29941" r="25867" b="45866"/>
          <a:stretch/>
        </p:blipFill>
        <p:spPr>
          <a:xfrm flipH="1">
            <a:off x="2035763" y="4085482"/>
            <a:ext cx="1372374" cy="69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6"/>
          <p:cNvPicPr preferRelativeResize="0"/>
          <p:nvPr/>
        </p:nvPicPr>
        <p:blipFill rotWithShape="1">
          <a:blip r:embed="rId8">
            <a:alphaModFix/>
          </a:blip>
          <a:srcRect l="10841" t="29941" r="25867" b="45866"/>
          <a:stretch/>
        </p:blipFill>
        <p:spPr>
          <a:xfrm>
            <a:off x="4388554" y="3828605"/>
            <a:ext cx="1372374" cy="69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6"/>
          <p:cNvPicPr preferRelativeResize="0"/>
          <p:nvPr/>
        </p:nvPicPr>
        <p:blipFill rotWithShape="1">
          <a:blip r:embed="rId8">
            <a:alphaModFix/>
          </a:blip>
          <a:srcRect l="10841" t="29941" r="25867" b="45866"/>
          <a:stretch/>
        </p:blipFill>
        <p:spPr>
          <a:xfrm>
            <a:off x="2324963" y="566954"/>
            <a:ext cx="1372374" cy="69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6"/>
          <p:cNvPicPr preferRelativeResize="0"/>
          <p:nvPr/>
        </p:nvPicPr>
        <p:blipFill rotWithShape="1">
          <a:blip r:embed="rId8">
            <a:alphaModFix/>
          </a:blip>
          <a:srcRect l="10841" t="29941" r="25867" b="45866"/>
          <a:stretch/>
        </p:blipFill>
        <p:spPr>
          <a:xfrm>
            <a:off x="4367350" y="559880"/>
            <a:ext cx="1372374" cy="69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56"/>
          <p:cNvPicPr preferRelativeResize="0"/>
          <p:nvPr/>
        </p:nvPicPr>
        <p:blipFill rotWithShape="1">
          <a:blip r:embed="rId10">
            <a:alphaModFix/>
          </a:blip>
          <a:srcRect l="19904" t="21641" r="6915" b="5071"/>
          <a:stretch/>
        </p:blipFill>
        <p:spPr>
          <a:xfrm rot="5400000" flipH="1">
            <a:off x="5820858" y="1801768"/>
            <a:ext cx="769601" cy="1295273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6"/>
          <p:cNvSpPr txBox="1"/>
          <p:nvPr/>
        </p:nvSpPr>
        <p:spPr>
          <a:xfrm>
            <a:off x="-19675" y="2239800"/>
            <a:ext cx="8691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</a:t>
            </a:r>
            <a:endParaRPr/>
          </a:p>
        </p:txBody>
      </p:sp>
      <p:sp>
        <p:nvSpPr>
          <p:cNvPr id="716" name="Google Shape;716;p56"/>
          <p:cNvSpPr txBox="1"/>
          <p:nvPr/>
        </p:nvSpPr>
        <p:spPr>
          <a:xfrm>
            <a:off x="3526650" y="166175"/>
            <a:ext cx="8619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</a:t>
            </a:r>
            <a:endParaRPr/>
          </a:p>
        </p:txBody>
      </p:sp>
      <p:sp>
        <p:nvSpPr>
          <p:cNvPr id="717" name="Google Shape;717;p56"/>
          <p:cNvSpPr txBox="1"/>
          <p:nvPr/>
        </p:nvSpPr>
        <p:spPr>
          <a:xfrm>
            <a:off x="3526650" y="4871975"/>
            <a:ext cx="8619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</a:t>
            </a:r>
            <a:endParaRPr/>
          </a:p>
        </p:txBody>
      </p:sp>
      <p:sp>
        <p:nvSpPr>
          <p:cNvPr id="718" name="Google Shape;718;p56"/>
          <p:cNvSpPr txBox="1"/>
          <p:nvPr/>
        </p:nvSpPr>
        <p:spPr>
          <a:xfrm>
            <a:off x="7884825" y="2261700"/>
            <a:ext cx="8232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REAR</a:t>
            </a:r>
            <a:endParaRPr/>
          </a:p>
        </p:txBody>
      </p:sp>
      <p:sp>
        <p:nvSpPr>
          <p:cNvPr id="719" name="Google Shape;719;p56"/>
          <p:cNvSpPr txBox="1"/>
          <p:nvPr/>
        </p:nvSpPr>
        <p:spPr>
          <a:xfrm>
            <a:off x="3429350" y="2443350"/>
            <a:ext cx="463500" cy="25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GPIO</a:t>
            </a:r>
            <a:endParaRPr sz="800"/>
          </a:p>
        </p:txBody>
      </p:sp>
      <p:sp>
        <p:nvSpPr>
          <p:cNvPr id="720" name="Google Shape;720;p56"/>
          <p:cNvSpPr txBox="1"/>
          <p:nvPr/>
        </p:nvSpPr>
        <p:spPr>
          <a:xfrm>
            <a:off x="5373625" y="2999888"/>
            <a:ext cx="463500" cy="25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GPIO</a:t>
            </a:r>
            <a:endParaRPr sz="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7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6" name="Google Shape;726;p57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7" name="Google Shape;727;p57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Budget</a:t>
            </a:r>
            <a:endParaRPr/>
          </a:p>
        </p:txBody>
      </p:sp>
      <p:cxnSp>
        <p:nvCxnSpPr>
          <p:cNvPr id="728" name="Google Shape;728;p57"/>
          <p:cNvCxnSpPr/>
          <p:nvPr/>
        </p:nvCxnSpPr>
        <p:spPr>
          <a:xfrm>
            <a:off x="0" y="600975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9" name="Google Shape;729;p57"/>
          <p:cNvSpPr txBox="1"/>
          <p:nvPr/>
        </p:nvSpPr>
        <p:spPr>
          <a:xfrm>
            <a:off x="9299525" y="1725350"/>
            <a:ext cx="14865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Caroline/Patrick</a:t>
            </a:r>
            <a:endParaRPr/>
          </a:p>
        </p:txBody>
      </p:sp>
      <p:sp>
        <p:nvSpPr>
          <p:cNvPr id="730" name="Google Shape;730;p57"/>
          <p:cNvSpPr txBox="1"/>
          <p:nvPr/>
        </p:nvSpPr>
        <p:spPr>
          <a:xfrm>
            <a:off x="5120575" y="1575175"/>
            <a:ext cx="3494400" cy="1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Total Budget:			$2,244.10</a:t>
            </a:r>
            <a:endParaRPr sz="16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Final Buggy Value:		$2,072.75</a:t>
            </a:r>
            <a:endParaRPr sz="16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Development Cost:	$171.35</a:t>
            </a:r>
            <a:endParaRPr sz="1600" b="1"/>
          </a:p>
        </p:txBody>
      </p:sp>
      <p:pic>
        <p:nvPicPr>
          <p:cNvPr id="731" name="Google Shape;731;p57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725" y="818900"/>
            <a:ext cx="4080340" cy="415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8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9" name="Google Shape;739;p58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0" name="Google Shape;740;p58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741" name="Google Shape;741;p58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56685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Administrative Roles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2" name="Google Shape;742;p58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743" name="Google Shape;743;p58"/>
          <p:cNvGraphicFramePr/>
          <p:nvPr/>
        </p:nvGraphicFramePr>
        <p:xfrm>
          <a:off x="153825" y="1487555"/>
          <a:ext cx="8678450" cy="2803980"/>
        </p:xfrm>
        <a:graphic>
          <a:graphicData uri="http://schemas.openxmlformats.org/drawingml/2006/table">
            <a:tbl>
              <a:tblPr>
                <a:noFill/>
                <a:tableStyleId>{852DD523-F3ED-42B5-B88F-508E80BE051C}</a:tableStyleId>
              </a:tblPr>
              <a:tblGrid>
                <a:gridCol w="87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8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3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7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System</a:t>
                      </a:r>
                      <a:endParaRPr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PCB Design and Manufacturing</a:t>
                      </a:r>
                      <a:endParaRPr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Sensors</a:t>
                      </a:r>
                      <a:endParaRPr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Solar Power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Batteries, </a:t>
                      </a:r>
                      <a:br>
                        <a:rPr lang="en"/>
                      </a:br>
                      <a:r>
                        <a:rPr lang="en"/>
                        <a:t>Protection, Distribution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Main Control Unit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Charge Controller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Software Design and Implementation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Mounts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Software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Caroline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/>
                        <a:t>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Olesya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Partick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William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44" name="Google Shape;744;p58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5" name="Google Shape;745;p58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58"/>
          <p:cNvSpPr txBox="1"/>
          <p:nvPr/>
        </p:nvSpPr>
        <p:spPr>
          <a:xfrm>
            <a:off x="1541875" y="4406300"/>
            <a:ext cx="59433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 = Primary Responsibility			</a:t>
            </a:r>
            <a:r>
              <a:rPr lang="en"/>
              <a:t>S = Secondary Responsibility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1"/>
          <p:cNvSpPr txBox="1">
            <a:spLocks noGrp="1"/>
          </p:cNvSpPr>
          <p:nvPr>
            <p:ph type="body" idx="2"/>
          </p:nvPr>
        </p:nvSpPr>
        <p:spPr>
          <a:xfrm>
            <a:off x="4908175" y="-4"/>
            <a:ext cx="3733500" cy="66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Demo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771" name="Google Shape;771;p61"/>
          <p:cNvSpPr/>
          <p:nvPr/>
        </p:nvSpPr>
        <p:spPr>
          <a:xfrm>
            <a:off x="4908175" y="4359100"/>
            <a:ext cx="896400" cy="3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2" name="Google Shape;772;p61"/>
          <p:cNvPicPr preferRelativeResize="0"/>
          <p:nvPr/>
        </p:nvPicPr>
        <p:blipFill rotWithShape="1">
          <a:blip r:embed="rId3">
            <a:alphaModFix/>
          </a:blip>
          <a:srcRect l="34776"/>
          <a:stretch/>
        </p:blipFill>
        <p:spPr>
          <a:xfrm>
            <a:off x="-105975" y="1265925"/>
            <a:ext cx="4632949" cy="3632526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61"/>
          <p:cNvSpPr/>
          <p:nvPr/>
        </p:nvSpPr>
        <p:spPr>
          <a:xfrm>
            <a:off x="1603524" y="4426546"/>
            <a:ext cx="1973400" cy="47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61"/>
          <p:cNvSpPr txBox="1"/>
          <p:nvPr/>
        </p:nvSpPr>
        <p:spPr>
          <a:xfrm>
            <a:off x="1603525" y="4426550"/>
            <a:ext cx="23268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Autonomous Solar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Powered Beach Buggy</a:t>
            </a:r>
            <a:endParaRPr b="1"/>
          </a:p>
        </p:txBody>
      </p:sp>
      <p:pic>
        <p:nvPicPr>
          <p:cNvPr id="775" name="Google Shape;77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7599" y="4237200"/>
            <a:ext cx="796500" cy="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61"/>
          <p:cNvSpPr txBox="1">
            <a:spLocks noGrp="1"/>
          </p:cNvSpPr>
          <p:nvPr>
            <p:ph type="body" idx="2"/>
          </p:nvPr>
        </p:nvSpPr>
        <p:spPr>
          <a:xfrm>
            <a:off x="4820425" y="1265925"/>
            <a:ext cx="3909000" cy="309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Charge Controller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Printed Circuit Boards</a:t>
            </a:r>
            <a:b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PWM/GPS</a:t>
            </a:r>
            <a:b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Encoder/Speedometer/SPI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Sensor System</a:t>
            </a:r>
            <a:b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" sz="1400" b="1">
                <a:latin typeface="Arial"/>
                <a:ea typeface="Arial"/>
                <a:cs typeface="Arial"/>
                <a:sym typeface="Arial"/>
              </a:rPr>
              <a:t>MSP430F5529: </a:t>
            </a:r>
            <a: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HC-SR04s</a:t>
            </a:r>
            <a:b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Arduino UNO: VL53L0X</a:t>
            </a:r>
            <a:br>
              <a:rPr lang="en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2"/>
          <p:cNvSpPr txBox="1">
            <a:spLocks noGrp="1"/>
          </p:cNvSpPr>
          <p:nvPr>
            <p:ph type="body" idx="2"/>
          </p:nvPr>
        </p:nvSpPr>
        <p:spPr>
          <a:xfrm>
            <a:off x="4962275" y="1038475"/>
            <a:ext cx="3733500" cy="363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Questions?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782" name="Google Shape;782;p62"/>
          <p:cNvSpPr/>
          <p:nvPr/>
        </p:nvSpPr>
        <p:spPr>
          <a:xfrm>
            <a:off x="4908175" y="4359100"/>
            <a:ext cx="896400" cy="3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3" name="Google Shape;783;p62"/>
          <p:cNvPicPr preferRelativeResize="0"/>
          <p:nvPr/>
        </p:nvPicPr>
        <p:blipFill rotWithShape="1">
          <a:blip r:embed="rId3">
            <a:alphaModFix/>
          </a:blip>
          <a:srcRect l="34776"/>
          <a:stretch/>
        </p:blipFill>
        <p:spPr>
          <a:xfrm>
            <a:off x="-105975" y="1265925"/>
            <a:ext cx="4632949" cy="3632526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2"/>
          <p:cNvSpPr/>
          <p:nvPr/>
        </p:nvSpPr>
        <p:spPr>
          <a:xfrm>
            <a:off x="1603524" y="4426546"/>
            <a:ext cx="1973400" cy="47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62"/>
          <p:cNvSpPr txBox="1"/>
          <p:nvPr/>
        </p:nvSpPr>
        <p:spPr>
          <a:xfrm>
            <a:off x="1603525" y="4426550"/>
            <a:ext cx="23268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Autonomous Solar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Powered Beach Buggy</a:t>
            </a:r>
            <a:endParaRPr b="1"/>
          </a:p>
        </p:txBody>
      </p:sp>
      <p:pic>
        <p:nvPicPr>
          <p:cNvPr id="786" name="Google Shape;78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7599" y="423720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7" name="Google Shape;117;p17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7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9214950" y="2961450"/>
            <a:ext cx="18243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Olesya </a:t>
            </a:r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Arial"/>
                <a:ea typeface="Arial"/>
                <a:cs typeface="Arial"/>
                <a:sym typeface="Arial"/>
              </a:rPr>
              <a:t>Project System Diagram  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150" y="1327650"/>
            <a:ext cx="7296150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0" name="Google Shape;130;p18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8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Mechanical Design Approach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0" name="Google Shape;140;p19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70290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Mechanical Design Approach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3345500" y="998588"/>
            <a:ext cx="4867800" cy="24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 Concept Development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Motorized Power Steering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Wheels and Tires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Drivetrain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Frame design and stress analysis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Controls integration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Sensor/camera mounts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 steering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19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19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5" name="Google Shape;145;p19"/>
          <p:cNvPicPr preferRelativeResize="0"/>
          <p:nvPr/>
        </p:nvPicPr>
        <p:blipFill rotWithShape="1">
          <a:blip r:embed="rId3">
            <a:alphaModFix/>
          </a:blip>
          <a:srcRect t="3651" r="61459"/>
          <a:stretch/>
        </p:blipFill>
        <p:spPr>
          <a:xfrm>
            <a:off x="83100" y="954575"/>
            <a:ext cx="3328801" cy="38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1790450" y="933200"/>
            <a:ext cx="1671000" cy="210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100" y="3297477"/>
            <a:ext cx="2077276" cy="125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7947" y="3520650"/>
            <a:ext cx="2077277" cy="125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6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6" name="Google Shape;156;p20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0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Electrical Design Approach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3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/>
          <p:nvPr/>
        </p:nvSpPr>
        <p:spPr>
          <a:xfrm>
            <a:off x="7533350" y="0"/>
            <a:ext cx="814200" cy="811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6" name="Google Shape;166;p21"/>
          <p:cNvCxnSpPr/>
          <p:nvPr/>
        </p:nvCxnSpPr>
        <p:spPr>
          <a:xfrm rot="10800000" flipH="1">
            <a:off x="7533350" y="807600"/>
            <a:ext cx="1607400" cy="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" name="Google Shape;167;p21"/>
          <p:cNvSpPr txBox="1"/>
          <p:nvPr/>
        </p:nvSpPr>
        <p:spPr>
          <a:xfrm>
            <a:off x="311700" y="41175"/>
            <a:ext cx="55905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311700" y="259125"/>
            <a:ext cx="76545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Electrical Design Approach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p21"/>
          <p:cNvCxnSpPr/>
          <p:nvPr/>
        </p:nvCxnSpPr>
        <p:spPr>
          <a:xfrm>
            <a:off x="-11150" y="8479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1" name="Google Shape;171;p21"/>
          <p:cNvPicPr preferRelativeResize="0"/>
          <p:nvPr/>
        </p:nvPicPr>
        <p:blipFill rotWithShape="1">
          <a:blip r:embed="rId3">
            <a:alphaModFix/>
          </a:blip>
          <a:srcRect r="42759"/>
          <a:stretch/>
        </p:blipFill>
        <p:spPr>
          <a:xfrm>
            <a:off x="118875" y="888050"/>
            <a:ext cx="4943951" cy="396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3397725" y="1100475"/>
            <a:ext cx="1776300" cy="352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body" idx="2"/>
          </p:nvPr>
        </p:nvSpPr>
        <p:spPr>
          <a:xfrm>
            <a:off x="3397725" y="1152475"/>
            <a:ext cx="5460600" cy="2371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Load and power calculations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Motor size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Battery size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Required solar array output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Hourly solar generation calculations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array size for required output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Orientation requirements → physical layout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✓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Estimate available power for electronics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cxnSp>
        <p:nvCxnSpPr>
          <p:cNvPr id="174" name="Google Shape;174;p21"/>
          <p:cNvCxnSpPr/>
          <p:nvPr/>
        </p:nvCxnSpPr>
        <p:spPr>
          <a:xfrm>
            <a:off x="2115000" y="4848450"/>
            <a:ext cx="702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" name="Google Shape;175;p21"/>
          <p:cNvSpPr txBox="1"/>
          <p:nvPr/>
        </p:nvSpPr>
        <p:spPr>
          <a:xfrm>
            <a:off x="5200650" y="4343400"/>
            <a:ext cx="1713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 rotWithShape="1">
          <a:blip r:embed="rId4">
            <a:alphaModFix/>
          </a:blip>
          <a:srcRect l="36293"/>
          <a:stretch/>
        </p:blipFill>
        <p:spPr>
          <a:xfrm>
            <a:off x="7612712" y="166175"/>
            <a:ext cx="600575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500" y="-4450"/>
            <a:ext cx="796500" cy="8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2288</Words>
  <Application>Microsoft Office PowerPoint</Application>
  <PresentationFormat>On-screen Show (16:9)</PresentationFormat>
  <Paragraphs>557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Source Sans Pro</vt:lpstr>
      <vt:lpstr>Times New Roman</vt:lpstr>
      <vt:lpstr>Arial</vt:lpstr>
      <vt:lpstr>Roboto</vt:lpstr>
      <vt:lpstr>Raleway</vt:lpstr>
      <vt:lpstr>Plum</vt:lpstr>
      <vt:lpstr>PowerPoint Presentation</vt:lpstr>
      <vt:lpstr>Project Goals </vt:lpstr>
      <vt:lpstr>Project Objective</vt:lpstr>
      <vt:lpstr>Project Specifications &amp; Requirements </vt:lpstr>
      <vt:lpstr>   </vt:lpstr>
      <vt:lpstr>Mechanical Design Approach  </vt:lpstr>
      <vt:lpstr>Mechanical Design Approach  </vt:lpstr>
      <vt:lpstr>Electrical Design Approach</vt:lpstr>
      <vt:lpstr>Electrical Design Approach</vt:lpstr>
      <vt:lpstr>Electrical Design - Component Selection</vt:lpstr>
      <vt:lpstr>Electrical Design - Component Selection</vt:lpstr>
      <vt:lpstr>Electrical Design Approach</vt:lpstr>
      <vt:lpstr>Electrical Design - Component Selection</vt:lpstr>
      <vt:lpstr>Hourly Power Calculations</vt:lpstr>
      <vt:lpstr>Full System Power Distribution </vt:lpstr>
      <vt:lpstr>Computer Science Design Approach</vt:lpstr>
      <vt:lpstr>Computer Science Design Approach</vt:lpstr>
      <vt:lpstr>Computer Engineering Design Approach</vt:lpstr>
      <vt:lpstr>CpE Design Approach  </vt:lpstr>
      <vt:lpstr>Charge Controller Design</vt:lpstr>
      <vt:lpstr>Charge Controller Design</vt:lpstr>
      <vt:lpstr>Charge Controller Programming</vt:lpstr>
      <vt:lpstr>Motor Feedback</vt:lpstr>
      <vt:lpstr>MCU PCB Design</vt:lpstr>
      <vt:lpstr>MCU PCB Design</vt:lpstr>
      <vt:lpstr>MCU PCB Design</vt:lpstr>
      <vt:lpstr>PCB Design</vt:lpstr>
      <vt:lpstr>   </vt:lpstr>
      <vt:lpstr>   </vt:lpstr>
      <vt:lpstr>Sensor Mounts</vt:lpstr>
      <vt:lpstr>Sensors</vt:lpstr>
      <vt:lpstr>GPS </vt:lpstr>
      <vt:lpstr>Project Implementation </vt:lpstr>
      <vt:lpstr>PCB Software</vt:lpstr>
      <vt:lpstr>MCU State Machine</vt:lpstr>
      <vt:lpstr>Software Tools  </vt:lpstr>
      <vt:lpstr>Software Overview</vt:lpstr>
      <vt:lpstr>Software Overview</vt:lpstr>
      <vt:lpstr>Project Difficulties </vt:lpstr>
      <vt:lpstr>SPI and PWM Difficulties</vt:lpstr>
      <vt:lpstr>Software Limitations</vt:lpstr>
      <vt:lpstr>PowerPoint Presentation</vt:lpstr>
      <vt:lpstr>Project Budget</vt:lpstr>
      <vt:lpstr>Administrative Roles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Olesya Nakonechnaya</cp:lastModifiedBy>
  <cp:revision>1</cp:revision>
  <dcterms:modified xsi:type="dcterms:W3CDTF">2018-12-03T04:01:29Z</dcterms:modified>
</cp:coreProperties>
</file>